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7" r:id="rId2"/>
    <p:sldId id="329" r:id="rId3"/>
    <p:sldId id="314" r:id="rId4"/>
    <p:sldId id="287" r:id="rId5"/>
    <p:sldId id="341" r:id="rId6"/>
    <p:sldId id="331" r:id="rId7"/>
    <p:sldId id="332" r:id="rId8"/>
    <p:sldId id="333" r:id="rId9"/>
    <p:sldId id="346" r:id="rId10"/>
    <p:sldId id="291" r:id="rId11"/>
    <p:sldId id="349" r:id="rId12"/>
    <p:sldId id="334" r:id="rId13"/>
    <p:sldId id="348" r:id="rId14"/>
    <p:sldId id="330" r:id="rId15"/>
    <p:sldId id="338" r:id="rId16"/>
    <p:sldId id="344" r:id="rId17"/>
    <p:sldId id="337" r:id="rId18"/>
    <p:sldId id="345" r:id="rId19"/>
    <p:sldId id="34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2E3439-9EB5-BC41-9C2B-B6E79FED2FDE}" v="25" dt="2021-11-04T13:26:09.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56"/>
    <p:restoredTop sz="95909"/>
  </p:normalViewPr>
  <p:slideViewPr>
    <p:cSldViewPr snapToGrid="0">
      <p:cViewPr varScale="1">
        <p:scale>
          <a:sx n="113" d="100"/>
          <a:sy n="113" d="100"/>
        </p:scale>
        <p:origin x="304"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oliang Xing (IEG)" userId="8d09818d-7f01-4540-b4dc-cd9a452267fe" providerId="ADAL" clId="{84960DA6-2C5D-DE42-B4E1-32FDC21E9926}"/>
    <pc:docChg chg="custSel modSld">
      <pc:chgData name="Guoliang Xing (IEG)" userId="8d09818d-7f01-4540-b4dc-cd9a452267fe" providerId="ADAL" clId="{84960DA6-2C5D-DE42-B4E1-32FDC21E9926}" dt="2021-10-15T08:11:25.158" v="363" actId="20577"/>
      <pc:docMkLst>
        <pc:docMk/>
      </pc:docMkLst>
      <pc:sldChg chg="modNotesTx">
        <pc:chgData name="Guoliang Xing (IEG)" userId="8d09818d-7f01-4540-b4dc-cd9a452267fe" providerId="ADAL" clId="{84960DA6-2C5D-DE42-B4E1-32FDC21E9926}" dt="2021-10-15T08:07:25.081" v="76" actId="20577"/>
        <pc:sldMkLst>
          <pc:docMk/>
          <pc:sldMk cId="3867140075" sldId="287"/>
        </pc:sldMkLst>
      </pc:sldChg>
      <pc:sldChg chg="modNotesTx">
        <pc:chgData name="Guoliang Xing (IEG)" userId="8d09818d-7f01-4540-b4dc-cd9a452267fe" providerId="ADAL" clId="{84960DA6-2C5D-DE42-B4E1-32FDC21E9926}" dt="2021-10-15T08:11:25.158" v="363" actId="20577"/>
        <pc:sldMkLst>
          <pc:docMk/>
          <pc:sldMk cId="224539506" sldId="291"/>
        </pc:sldMkLst>
      </pc:sldChg>
      <pc:sldChg chg="modNotesTx">
        <pc:chgData name="Guoliang Xing (IEG)" userId="8d09818d-7f01-4540-b4dc-cd9a452267fe" providerId="ADAL" clId="{84960DA6-2C5D-DE42-B4E1-32FDC21E9926}" dt="2021-10-15T08:09:40.139" v="184" actId="113"/>
        <pc:sldMkLst>
          <pc:docMk/>
          <pc:sldMk cId="3529486361" sldId="331"/>
        </pc:sldMkLst>
      </pc:sldChg>
    </pc:docChg>
  </pc:docChgLst>
  <pc:docChgLst>
    <pc:chgData name="Guoliang Xing (IEG)" userId="8d09818d-7f01-4540-b4dc-cd9a452267fe" providerId="ADAL" clId="{F02E3439-9EB5-BC41-9C2B-B6E79FED2FDE}"/>
    <pc:docChg chg="custSel modSld">
      <pc:chgData name="Guoliang Xing (IEG)" userId="8d09818d-7f01-4540-b4dc-cd9a452267fe" providerId="ADAL" clId="{F02E3439-9EB5-BC41-9C2B-B6E79FED2FDE}" dt="2021-11-04T13:26:09.576" v="706" actId="20577"/>
      <pc:docMkLst>
        <pc:docMk/>
      </pc:docMkLst>
      <pc:sldChg chg="modNotesTx">
        <pc:chgData name="Guoliang Xing (IEG)" userId="8d09818d-7f01-4540-b4dc-cd9a452267fe" providerId="ADAL" clId="{F02E3439-9EB5-BC41-9C2B-B6E79FED2FDE}" dt="2021-11-04T13:01:57.732" v="10" actId="20577"/>
        <pc:sldMkLst>
          <pc:docMk/>
          <pc:sldMk cId="611147899" sldId="257"/>
        </pc:sldMkLst>
      </pc:sldChg>
      <pc:sldChg chg="modNotesTx">
        <pc:chgData name="Guoliang Xing (IEG)" userId="8d09818d-7f01-4540-b4dc-cd9a452267fe" providerId="ADAL" clId="{F02E3439-9EB5-BC41-9C2B-B6E79FED2FDE}" dt="2021-11-04T13:07:34.448" v="107" actId="20577"/>
        <pc:sldMkLst>
          <pc:docMk/>
          <pc:sldMk cId="3867140075" sldId="287"/>
        </pc:sldMkLst>
      </pc:sldChg>
      <pc:sldChg chg="modSp modNotesTx">
        <pc:chgData name="Guoliang Xing (IEG)" userId="8d09818d-7f01-4540-b4dc-cd9a452267fe" providerId="ADAL" clId="{F02E3439-9EB5-BC41-9C2B-B6E79FED2FDE}" dt="2021-11-04T13:24:52.676" v="677" actId="20577"/>
        <pc:sldMkLst>
          <pc:docMk/>
          <pc:sldMk cId="224539506" sldId="291"/>
        </pc:sldMkLst>
        <pc:spChg chg="mod">
          <ac:chgData name="Guoliang Xing (IEG)" userId="8d09818d-7f01-4540-b4dc-cd9a452267fe" providerId="ADAL" clId="{F02E3439-9EB5-BC41-9C2B-B6E79FED2FDE}" dt="2021-11-04T13:24:52.676" v="677" actId="20577"/>
          <ac:spMkLst>
            <pc:docMk/>
            <pc:sldMk cId="224539506" sldId="291"/>
            <ac:spMk id="61" creationId="{369DD3B5-6838-D842-BD3A-23FC5A0CDDE8}"/>
          </ac:spMkLst>
        </pc:spChg>
      </pc:sldChg>
      <pc:sldChg chg="modNotesTx">
        <pc:chgData name="Guoliang Xing (IEG)" userId="8d09818d-7f01-4540-b4dc-cd9a452267fe" providerId="ADAL" clId="{F02E3439-9EB5-BC41-9C2B-B6E79FED2FDE}" dt="2021-11-04T13:11:42.637" v="349" actId="20577"/>
        <pc:sldMkLst>
          <pc:docMk/>
          <pc:sldMk cId="3628748685" sldId="314"/>
        </pc:sldMkLst>
      </pc:sldChg>
      <pc:sldChg chg="modNotesTx">
        <pc:chgData name="Guoliang Xing (IEG)" userId="8d09818d-7f01-4540-b4dc-cd9a452267fe" providerId="ADAL" clId="{F02E3439-9EB5-BC41-9C2B-B6E79FED2FDE}" dt="2021-11-04T13:03:01.595" v="17" actId="20577"/>
        <pc:sldMkLst>
          <pc:docMk/>
          <pc:sldMk cId="3651359313" sldId="329"/>
        </pc:sldMkLst>
      </pc:sldChg>
      <pc:sldChg chg="modNotesTx">
        <pc:chgData name="Guoliang Xing (IEG)" userId="8d09818d-7f01-4540-b4dc-cd9a452267fe" providerId="ADAL" clId="{F02E3439-9EB5-BC41-9C2B-B6E79FED2FDE}" dt="2021-11-04T13:20:45.633" v="584" actId="20577"/>
        <pc:sldMkLst>
          <pc:docMk/>
          <pc:sldMk cId="2277818790" sldId="330"/>
        </pc:sldMkLst>
      </pc:sldChg>
      <pc:sldChg chg="modNotesTx">
        <pc:chgData name="Guoliang Xing (IEG)" userId="8d09818d-7f01-4540-b4dc-cd9a452267fe" providerId="ADAL" clId="{F02E3439-9EB5-BC41-9C2B-B6E79FED2FDE}" dt="2021-11-04T13:13:59.290" v="429" actId="20577"/>
        <pc:sldMkLst>
          <pc:docMk/>
          <pc:sldMk cId="766086499" sldId="331"/>
        </pc:sldMkLst>
      </pc:sldChg>
      <pc:sldChg chg="modNotesTx">
        <pc:chgData name="Guoliang Xing (IEG)" userId="8d09818d-7f01-4540-b4dc-cd9a452267fe" providerId="ADAL" clId="{F02E3439-9EB5-BC41-9C2B-B6E79FED2FDE}" dt="2021-11-04T13:14:54.648" v="443" actId="20577"/>
        <pc:sldMkLst>
          <pc:docMk/>
          <pc:sldMk cId="3517734745" sldId="332"/>
        </pc:sldMkLst>
      </pc:sldChg>
      <pc:sldChg chg="modNotesTx">
        <pc:chgData name="Guoliang Xing (IEG)" userId="8d09818d-7f01-4540-b4dc-cd9a452267fe" providerId="ADAL" clId="{F02E3439-9EB5-BC41-9C2B-B6E79FED2FDE}" dt="2021-11-04T13:15:42.350" v="450" actId="20577"/>
        <pc:sldMkLst>
          <pc:docMk/>
          <pc:sldMk cId="1300797580" sldId="333"/>
        </pc:sldMkLst>
      </pc:sldChg>
      <pc:sldChg chg="modNotesTx">
        <pc:chgData name="Guoliang Xing (IEG)" userId="8d09818d-7f01-4540-b4dc-cd9a452267fe" providerId="ADAL" clId="{F02E3439-9EB5-BC41-9C2B-B6E79FED2FDE}" dt="2021-11-04T13:19:45.799" v="572" actId="20577"/>
        <pc:sldMkLst>
          <pc:docMk/>
          <pc:sldMk cId="1171001447" sldId="334"/>
        </pc:sldMkLst>
      </pc:sldChg>
      <pc:sldChg chg="addSp delSp modSp mod modNotesTx">
        <pc:chgData name="Guoliang Xing (IEG)" userId="8d09818d-7f01-4540-b4dc-cd9a452267fe" providerId="ADAL" clId="{F02E3439-9EB5-BC41-9C2B-B6E79FED2FDE}" dt="2021-11-04T13:26:09.576" v="706" actId="20577"/>
        <pc:sldMkLst>
          <pc:docMk/>
          <pc:sldMk cId="66377502" sldId="335"/>
        </pc:sldMkLst>
        <pc:spChg chg="add del mod">
          <ac:chgData name="Guoliang Xing (IEG)" userId="8d09818d-7f01-4540-b4dc-cd9a452267fe" providerId="ADAL" clId="{F02E3439-9EB5-BC41-9C2B-B6E79FED2FDE}" dt="2021-11-04T13:25:42.870" v="684" actId="478"/>
          <ac:spMkLst>
            <pc:docMk/>
            <pc:sldMk cId="66377502" sldId="335"/>
            <ac:spMk id="2" creationId="{3D627EBC-047D-C542-8FBF-5DEF834566D0}"/>
          </ac:spMkLst>
        </pc:spChg>
        <pc:spChg chg="mod">
          <ac:chgData name="Guoliang Xing (IEG)" userId="8d09818d-7f01-4540-b4dc-cd9a452267fe" providerId="ADAL" clId="{F02E3439-9EB5-BC41-9C2B-B6E79FED2FDE}" dt="2021-11-04T13:26:09.576" v="706" actId="20577"/>
          <ac:spMkLst>
            <pc:docMk/>
            <pc:sldMk cId="66377502" sldId="335"/>
            <ac:spMk id="18" creationId="{3127F7EA-43A5-554F-99C5-73A9B50C005C}"/>
          </ac:spMkLst>
        </pc:spChg>
        <pc:spChg chg="mod">
          <ac:chgData name="Guoliang Xing (IEG)" userId="8d09818d-7f01-4540-b4dc-cd9a452267fe" providerId="ADAL" clId="{F02E3439-9EB5-BC41-9C2B-B6E79FED2FDE}" dt="2021-11-04T13:26:05.873" v="705" actId="14100"/>
          <ac:spMkLst>
            <pc:docMk/>
            <pc:sldMk cId="66377502" sldId="335"/>
            <ac:spMk id="19" creationId="{0A8B696D-9B24-E54C-9C23-3AE16A31832C}"/>
          </ac:spMkLst>
        </pc:spChg>
      </pc:sldChg>
      <pc:sldChg chg="modNotesTx">
        <pc:chgData name="Guoliang Xing (IEG)" userId="8d09818d-7f01-4540-b4dc-cd9a452267fe" providerId="ADAL" clId="{F02E3439-9EB5-BC41-9C2B-B6E79FED2FDE}" dt="2021-11-04T13:08:43.235" v="204" actId="20577"/>
        <pc:sldMkLst>
          <pc:docMk/>
          <pc:sldMk cId="2901673840" sldId="341"/>
        </pc:sldMkLst>
      </pc:sldChg>
      <pc:sldChg chg="modNotesTx">
        <pc:chgData name="Guoliang Xing (IEG)" userId="8d09818d-7f01-4540-b4dc-cd9a452267fe" providerId="ADAL" clId="{F02E3439-9EB5-BC41-9C2B-B6E79FED2FDE}" dt="2021-11-04T13:21:49.702" v="608" actId="20577"/>
        <pc:sldMkLst>
          <pc:docMk/>
          <pc:sldMk cId="2368797538" sldId="344"/>
        </pc:sldMkLst>
      </pc:sldChg>
      <pc:sldChg chg="modNotesTx">
        <pc:chgData name="Guoliang Xing (IEG)" userId="8d09818d-7f01-4540-b4dc-cd9a452267fe" providerId="ADAL" clId="{F02E3439-9EB5-BC41-9C2B-B6E79FED2FDE}" dt="2021-11-04T13:23:55.103" v="676" actId="20577"/>
        <pc:sldMkLst>
          <pc:docMk/>
          <pc:sldMk cId="3466914452" sldId="345"/>
        </pc:sldMkLst>
      </pc:sldChg>
      <pc:sldChg chg="modNotesTx">
        <pc:chgData name="Guoliang Xing (IEG)" userId="8d09818d-7f01-4540-b4dc-cd9a452267fe" providerId="ADAL" clId="{F02E3439-9EB5-BC41-9C2B-B6E79FED2FDE}" dt="2021-11-04T13:16:45.880" v="499" actId="20577"/>
        <pc:sldMkLst>
          <pc:docMk/>
          <pc:sldMk cId="41761268" sldId="34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1A903-062D-0041-9F39-B908B0D93812}" type="datetimeFigureOut">
              <a:rPr lang="en-US" smtClean="0"/>
              <a:t>6/2/23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06764-BB4F-A846-BAF0-07AB0A2E88B3}" type="slidenum">
              <a:rPr lang="en-US" smtClean="0"/>
              <a:t>‹#›</a:t>
            </a:fld>
            <a:endParaRPr lang="en-US"/>
          </a:p>
        </p:txBody>
      </p:sp>
    </p:spTree>
    <p:extLst>
      <p:ext uri="{BB962C8B-B14F-4D97-AF65-F5344CB8AC3E}">
        <p14:creationId xmlns:p14="http://schemas.microsoft.com/office/powerpoint/2010/main" val="114747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 everyone, I’m </a:t>
            </a:r>
            <a:r>
              <a:rPr lang="en-US" altLang="zh-CN" dirty="0" err="1"/>
              <a:t>Zhiyuan</a:t>
            </a:r>
            <a:r>
              <a:rPr lang="en-US" altLang="zh-CN" dirty="0"/>
              <a:t> </a:t>
            </a:r>
            <a:r>
              <a:rPr lang="en-US" altLang="zh-CN" dirty="0" err="1"/>
              <a:t>Xie</a:t>
            </a:r>
            <a:r>
              <a:rPr lang="en-US" altLang="zh-CN" dirty="0"/>
              <a:t>. This is a joint work with </a:t>
            </a:r>
            <a:r>
              <a:rPr lang="en-US" altLang="zh-CN" dirty="0" err="1"/>
              <a:t>Xiaomin</a:t>
            </a:r>
            <a:r>
              <a:rPr lang="en-US" altLang="zh-CN" dirty="0"/>
              <a:t> Ouyang, </a:t>
            </a:r>
            <a:r>
              <a:rPr lang="en-US" altLang="zh-CN" dirty="0" err="1"/>
              <a:t>Prof.Xiaoming</a:t>
            </a:r>
            <a:r>
              <a:rPr lang="en-US" altLang="zh-CN" dirty="0"/>
              <a:t> Liu, and my advisor </a:t>
            </a:r>
            <a:r>
              <a:rPr lang="en-US" altLang="zh-CN" dirty="0" err="1"/>
              <a:t>Prof.Guoliang</a:t>
            </a:r>
            <a:r>
              <a:rPr lang="en-US" altLang="zh-CN" dirty="0"/>
              <a:t> Xing.</a:t>
            </a:r>
          </a:p>
        </p:txBody>
      </p:sp>
      <p:sp>
        <p:nvSpPr>
          <p:cNvPr id="4" name="灯片编号占位符 3"/>
          <p:cNvSpPr>
            <a:spLocks noGrp="1"/>
          </p:cNvSpPr>
          <p:nvPr>
            <p:ph type="sldNum" sz="quarter" idx="5"/>
          </p:nvPr>
        </p:nvSpPr>
        <p:spPr/>
        <p:txBody>
          <a:bodyPr/>
          <a:lstStyle/>
          <a:p>
            <a:fld id="{410B5C61-F892-4FDE-899C-A7FCA2D27E07}" type="slidenum">
              <a:rPr lang="zh-CN" altLang="en-US" smtClean="0"/>
              <a:t>1</a:t>
            </a:fld>
            <a:endParaRPr lang="zh-CN" altLang="en-US"/>
          </a:p>
        </p:txBody>
      </p:sp>
    </p:spTree>
    <p:extLst>
      <p:ext uri="{BB962C8B-B14F-4D97-AF65-F5344CB8AC3E}">
        <p14:creationId xmlns:p14="http://schemas.microsoft.com/office/powerpoint/2010/main" val="3562838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CN" sz="1200" kern="1200" dirty="0">
                <a:solidFill>
                  <a:schemeClr val="tx1"/>
                </a:solidFill>
                <a:effectLst/>
                <a:latin typeface="+mn-lt"/>
                <a:ea typeface="+mn-ea"/>
                <a:cs typeface="+mn-cs"/>
              </a:rPr>
              <a:t>Based on the in-depth analysis on distorting IR, we then propose two practical implementations of </a:t>
            </a:r>
            <a:r>
              <a:rPr lang="en-HK" altLang="zh-CN" sz="1200" kern="1200" dirty="0" err="1">
                <a:solidFill>
                  <a:schemeClr val="tx1"/>
                </a:solidFill>
                <a:effectLst/>
                <a:latin typeface="+mn-lt"/>
                <a:ea typeface="+mn-ea"/>
                <a:cs typeface="+mn-cs"/>
              </a:rPr>
              <a:t>UltraDepth</a:t>
            </a:r>
            <a:r>
              <a:rPr lang="en-HK" altLang="zh-CN" sz="1200" kern="1200" dirty="0">
                <a:solidFill>
                  <a:schemeClr val="tx1"/>
                </a:solidFill>
                <a:effectLst/>
                <a:latin typeface="+mn-lt"/>
                <a:ea typeface="+mn-ea"/>
                <a:cs typeface="+mn-cs"/>
              </a:rPr>
              <a:t>, </a:t>
            </a:r>
            <a:r>
              <a:rPr lang="en-HK" sz="1200" kern="1200" dirty="0">
                <a:solidFill>
                  <a:schemeClr val="tx1"/>
                </a:solidFill>
                <a:effectLst/>
                <a:latin typeface="+mn-lt"/>
                <a:ea typeface="+mn-ea"/>
                <a:cs typeface="+mn-cs"/>
              </a:rPr>
              <a:t>which differ in how to construct a distorting IR source.</a:t>
            </a:r>
            <a:endParaRPr lang="en-HK"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CN" sz="1200" kern="1200" dirty="0">
                <a:solidFill>
                  <a:schemeClr val="tx1"/>
                </a:solidFill>
                <a:effectLst/>
                <a:latin typeface="+mn-lt"/>
                <a:ea typeface="+mn-ea"/>
                <a:cs typeface="+mn-cs"/>
              </a:rPr>
              <a:t>The key to impose an effective distortion </a:t>
            </a:r>
            <a:r>
              <a:rPr lang="en-HK" sz="1200" kern="1200" dirty="0">
                <a:solidFill>
                  <a:schemeClr val="tx1"/>
                </a:solidFill>
                <a:effectLst/>
                <a:latin typeface="+mn-lt"/>
                <a:ea typeface="+mn-ea"/>
                <a:cs typeface="+mn-cs"/>
              </a:rPr>
              <a:t>on the depth map is to introduce distorting IR with the same wavelength and modulation frequency as the </a:t>
            </a:r>
            <a:r>
              <a:rPr lang="en-HK" sz="1200" kern="1200" dirty="0" err="1">
                <a:solidFill>
                  <a:schemeClr val="tx1"/>
                </a:solidFill>
                <a:effectLst/>
                <a:latin typeface="+mn-lt"/>
                <a:ea typeface="+mn-ea"/>
                <a:cs typeface="+mn-cs"/>
              </a:rPr>
              <a:t>ToF</a:t>
            </a:r>
            <a:r>
              <a:rPr lang="en-HK" sz="1200" kern="1200" dirty="0">
                <a:solidFill>
                  <a:schemeClr val="tx1"/>
                </a:solidFill>
                <a:effectLst/>
                <a:latin typeface="+mn-lt"/>
                <a:ea typeface="+mn-ea"/>
                <a:cs typeface="+mn-cs"/>
              </a:rPr>
              <a:t> depth camera. The most straightforward and convenient solution would be utilizing the IR light emitted by the depth camera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10</a:t>
            </a:fld>
            <a:endParaRPr lang="zh-CN" altLang="en-US"/>
          </a:p>
        </p:txBody>
      </p:sp>
    </p:spTree>
    <p:extLst>
      <p:ext uri="{BB962C8B-B14F-4D97-AF65-F5344CB8AC3E}">
        <p14:creationId xmlns:p14="http://schemas.microsoft.com/office/powerpoint/2010/main" val="367252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CN" sz="1200" kern="1200" dirty="0">
                <a:solidFill>
                  <a:schemeClr val="tx1"/>
                </a:solidFill>
                <a:effectLst/>
                <a:latin typeface="+mn-lt"/>
                <a:ea typeface="+mn-ea"/>
                <a:cs typeface="+mn-cs"/>
              </a:rPr>
              <a:t>The key to impose an effective distortion </a:t>
            </a:r>
            <a:r>
              <a:rPr lang="en-HK" sz="1200" kern="1200" dirty="0">
                <a:solidFill>
                  <a:schemeClr val="tx1"/>
                </a:solidFill>
                <a:effectLst/>
                <a:latin typeface="+mn-lt"/>
                <a:ea typeface="+mn-ea"/>
                <a:cs typeface="+mn-cs"/>
              </a:rPr>
              <a:t>on the depth map is to introduce distorting IR with the same wavelength and modulation frequency as the </a:t>
            </a:r>
            <a:r>
              <a:rPr lang="en-HK" sz="1200" kern="1200" dirty="0" err="1">
                <a:solidFill>
                  <a:schemeClr val="tx1"/>
                </a:solidFill>
                <a:effectLst/>
                <a:latin typeface="+mn-lt"/>
                <a:ea typeface="+mn-ea"/>
                <a:cs typeface="+mn-cs"/>
              </a:rPr>
              <a:t>ToF</a:t>
            </a:r>
            <a:r>
              <a:rPr lang="en-HK" sz="1200" kern="1200" dirty="0">
                <a:solidFill>
                  <a:schemeClr val="tx1"/>
                </a:solidFill>
                <a:effectLst/>
                <a:latin typeface="+mn-lt"/>
                <a:ea typeface="+mn-ea"/>
                <a:cs typeface="+mn-cs"/>
              </a:rPr>
              <a:t> depth camera. The most straightforward and convenient solution would be utilizing the IR light emitted by the depth camera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Based on this idea, we propose a reflection-based implementation of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We can simply use a cover board near the emitter to reflect part of the IR light emitted by the camera, and the reflected IR light serves as distorting 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In practice, we can easily realize this implementation since there are no special requirements on the cover board’s material. Even walls and furniture can be used in reflection-based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11</a:t>
            </a:fld>
            <a:endParaRPr lang="zh-CN" altLang="en-US"/>
          </a:p>
        </p:txBody>
      </p:sp>
    </p:spTree>
    <p:extLst>
      <p:ext uri="{BB962C8B-B14F-4D97-AF65-F5344CB8AC3E}">
        <p14:creationId xmlns:p14="http://schemas.microsoft.com/office/powerpoint/2010/main" val="1260336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IR-based implementation, on the contrary, utilizes another </a:t>
            </a:r>
            <a:r>
              <a:rPr lang="en-US" dirty="0" err="1"/>
              <a:t>ToF</a:t>
            </a:r>
            <a:r>
              <a:rPr lang="en-US" dirty="0"/>
              <a:t> camera with the same model as distorting IR source.</a:t>
            </a:r>
          </a:p>
          <a:p>
            <a:endParaRPr lang="en-US" dirty="0"/>
          </a:p>
          <a:p>
            <a:r>
              <a:rPr lang="en-US" dirty="0"/>
              <a:t>However, a challenge is that the </a:t>
            </a:r>
            <a:r>
              <a:rPr lang="en-US" dirty="0" err="1"/>
              <a:t>ToF</a:t>
            </a:r>
            <a:r>
              <a:rPr lang="en-US" dirty="0"/>
              <a:t> camera does not emit IR light continuously, but only emits IR light of about 8ms in each period of about 33ms. Therefore, in order to implement an external IR-based </a:t>
            </a:r>
            <a:r>
              <a:rPr lang="en-US" dirty="0" err="1"/>
              <a:t>UltraDepth</a:t>
            </a:r>
            <a:r>
              <a:rPr lang="en-US" dirty="0"/>
              <a:t>, we need to align the emission time of the two cameras.</a:t>
            </a:r>
          </a:p>
        </p:txBody>
      </p:sp>
      <p:sp>
        <p:nvSpPr>
          <p:cNvPr id="4" name="Slide Number Placeholder 3"/>
          <p:cNvSpPr>
            <a:spLocks noGrp="1"/>
          </p:cNvSpPr>
          <p:nvPr>
            <p:ph type="sldNum" sz="quarter" idx="5"/>
          </p:nvPr>
        </p:nvSpPr>
        <p:spPr/>
        <p:txBody>
          <a:bodyPr/>
          <a:lstStyle/>
          <a:p>
            <a:fld id="{91A06764-BB4F-A846-BAF0-07AB0A2E88B3}" type="slidenum">
              <a:rPr lang="en-US" smtClean="0"/>
              <a:t>12</a:t>
            </a:fld>
            <a:endParaRPr lang="en-US"/>
          </a:p>
        </p:txBody>
      </p:sp>
    </p:spTree>
    <p:extLst>
      <p:ext uri="{BB962C8B-B14F-4D97-AF65-F5344CB8AC3E}">
        <p14:creationId xmlns:p14="http://schemas.microsoft.com/office/powerpoint/2010/main" val="2085993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observe that the emission periods of different cameras are slightly different, which leads to periodic overlap between two cameras.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solidFill>
                  <a:prstClr val="black"/>
                </a:solidFill>
              </a:rPr>
              <a:t>When the emission time of the two cameras are overlapping, the received signal of both cameras fluctuates drastically, and vice versa.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solidFill>
                  <a:prstClr val="black"/>
                </a:solidFill>
              </a:rPr>
              <a:t>From the view of the attacking camera, the received signal fluctuates periodically.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solidFill>
                  <a:prstClr val="black"/>
                </a:solidFill>
              </a:rPr>
              <a:t>The attacking camera then learns when the two cameras are overlapping and adjust its emission time accordingly.</a:t>
            </a:r>
          </a:p>
          <a:p>
            <a:endParaRPr lang="en-US" dirty="0"/>
          </a:p>
        </p:txBody>
      </p:sp>
      <p:sp>
        <p:nvSpPr>
          <p:cNvPr id="4" name="Slide Number Placeholder 3"/>
          <p:cNvSpPr>
            <a:spLocks noGrp="1"/>
          </p:cNvSpPr>
          <p:nvPr>
            <p:ph type="sldNum" sz="quarter" idx="5"/>
          </p:nvPr>
        </p:nvSpPr>
        <p:spPr/>
        <p:txBody>
          <a:bodyPr/>
          <a:lstStyle/>
          <a:p>
            <a:fld id="{91A06764-BB4F-A846-BAF0-07AB0A2E88B3}" type="slidenum">
              <a:rPr lang="en-US" smtClean="0"/>
              <a:t>13</a:t>
            </a:fld>
            <a:endParaRPr lang="en-US"/>
          </a:p>
        </p:txBody>
      </p:sp>
    </p:spTree>
    <p:extLst>
      <p:ext uri="{BB962C8B-B14F-4D97-AF65-F5344CB8AC3E}">
        <p14:creationId xmlns:p14="http://schemas.microsoft.com/office/powerpoint/2010/main" val="2904476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CN" sz="1200" kern="1200" dirty="0">
                <a:solidFill>
                  <a:schemeClr val="tx1"/>
                </a:solidFill>
                <a:effectLst/>
                <a:latin typeface="+mn-lt"/>
                <a:ea typeface="+mn-ea"/>
                <a:cs typeface="+mn-cs"/>
              </a:rPr>
              <a:t>For the experiment, we first validate the feasibility of both implementations of </a:t>
            </a:r>
            <a:r>
              <a:rPr lang="en-HK" altLang="zh-CN" sz="1200" kern="1200" dirty="0" err="1">
                <a:solidFill>
                  <a:schemeClr val="tx1"/>
                </a:solidFill>
                <a:effectLst/>
                <a:latin typeface="+mn-lt"/>
                <a:ea typeface="+mn-ea"/>
                <a:cs typeface="+mn-cs"/>
              </a:rPr>
              <a:t>UltraDepth</a:t>
            </a:r>
            <a:r>
              <a:rPr lang="en-HK" altLang="zh-CN" sz="1200" kern="1200" dirty="0">
                <a:solidFill>
                  <a:schemeClr val="tx1"/>
                </a:solidFill>
                <a:effectLst/>
                <a:latin typeface="+mn-lt"/>
                <a:ea typeface="+mn-ea"/>
                <a:cs typeface="+mn-cs"/>
              </a:rPr>
              <a:t>. The results show that reflection-based </a:t>
            </a:r>
            <a:r>
              <a:rPr lang="en-HK" altLang="zh-CN" sz="1200" kern="1200" dirty="0" err="1">
                <a:solidFill>
                  <a:schemeClr val="tx1"/>
                </a:solidFill>
                <a:effectLst/>
                <a:latin typeface="+mn-lt"/>
                <a:ea typeface="+mn-ea"/>
                <a:cs typeface="+mn-cs"/>
              </a:rPr>
              <a:t>UltraDepth</a:t>
            </a:r>
            <a:r>
              <a:rPr lang="en-HK" altLang="zh-CN" sz="1200" kern="1200" dirty="0">
                <a:solidFill>
                  <a:schemeClr val="tx1"/>
                </a:solidFill>
                <a:effectLst/>
                <a:latin typeface="+mn-lt"/>
                <a:ea typeface="+mn-ea"/>
                <a:cs typeface="+mn-cs"/>
              </a:rPr>
              <a:t> is quite easy to be implemented. Walls and desks work well to construct distorting IR and output good </a:t>
            </a:r>
            <a:r>
              <a:rPr lang="en-HK" altLang="zh-CN" sz="1200" kern="1200" dirty="0" err="1">
                <a:solidFill>
                  <a:schemeClr val="tx1"/>
                </a:solidFill>
                <a:effectLst/>
                <a:latin typeface="+mn-lt"/>
                <a:ea typeface="+mn-ea"/>
                <a:cs typeface="+mn-cs"/>
              </a:rPr>
              <a:t>ultradepth</a:t>
            </a:r>
            <a:r>
              <a:rPr lang="en-HK" altLang="zh-CN" sz="1200" kern="1200" dirty="0">
                <a:solidFill>
                  <a:schemeClr val="tx1"/>
                </a:solidFill>
                <a:effectLst/>
                <a:latin typeface="+mn-lt"/>
                <a:ea typeface="+mn-ea"/>
                <a:cs typeface="+mn-cs"/>
              </a:rPr>
              <a:t> maps. Also, the external IR-based </a:t>
            </a:r>
            <a:r>
              <a:rPr lang="en-HK" altLang="zh-CN" sz="1200" kern="1200" dirty="0" err="1">
                <a:solidFill>
                  <a:schemeClr val="tx1"/>
                </a:solidFill>
                <a:effectLst/>
                <a:latin typeface="+mn-lt"/>
                <a:ea typeface="+mn-ea"/>
                <a:cs typeface="+mn-cs"/>
              </a:rPr>
              <a:t>UltraDepth</a:t>
            </a:r>
            <a:r>
              <a:rPr lang="en-HK" altLang="zh-CN" sz="1200" kern="1200" dirty="0">
                <a:solidFill>
                  <a:schemeClr val="tx1"/>
                </a:solidFill>
                <a:effectLst/>
                <a:latin typeface="+mn-lt"/>
                <a:ea typeface="+mn-ea"/>
                <a:cs typeface="+mn-cs"/>
              </a:rPr>
              <a:t> is robust to the position of the IR source. For example, in the setup shown here, we place the distorted IR source in different location, all the locations will lead to relatively good </a:t>
            </a:r>
            <a:r>
              <a:rPr lang="en-HK" altLang="zh-CN" sz="1200" kern="1200" dirty="0" err="1">
                <a:solidFill>
                  <a:schemeClr val="tx1"/>
                </a:solidFill>
                <a:effectLst/>
                <a:latin typeface="+mn-lt"/>
                <a:ea typeface="+mn-ea"/>
                <a:cs typeface="+mn-cs"/>
              </a:rPr>
              <a:t>ultradepth</a:t>
            </a:r>
            <a:r>
              <a:rPr lang="en-HK" altLang="zh-CN" sz="1200" kern="1200" dirty="0">
                <a:solidFill>
                  <a:schemeClr val="tx1"/>
                </a:solidFill>
                <a:effectLst/>
                <a:latin typeface="+mn-lt"/>
                <a:ea typeface="+mn-ea"/>
                <a:cs typeface="+mn-cs"/>
              </a:rPr>
              <a:t> output.</a:t>
            </a:r>
          </a:p>
        </p:txBody>
      </p:sp>
      <p:sp>
        <p:nvSpPr>
          <p:cNvPr id="4" name="灯片编号占位符 3"/>
          <p:cNvSpPr>
            <a:spLocks noGrp="1"/>
          </p:cNvSpPr>
          <p:nvPr>
            <p:ph type="sldNum" sz="quarter" idx="5"/>
          </p:nvPr>
        </p:nvSpPr>
        <p:spPr/>
        <p:txBody>
          <a:bodyPr/>
          <a:lstStyle/>
          <a:p>
            <a:fld id="{410B5C61-F892-4FDE-899C-A7FCA2D27E07}" type="slidenum">
              <a:rPr lang="zh-CN" altLang="en-US" smtClean="0"/>
              <a:t>14</a:t>
            </a:fld>
            <a:endParaRPr lang="zh-CN" altLang="en-US"/>
          </a:p>
        </p:txBody>
      </p:sp>
    </p:spTree>
    <p:extLst>
      <p:ext uri="{BB962C8B-B14F-4D97-AF65-F5344CB8AC3E}">
        <p14:creationId xmlns:p14="http://schemas.microsoft.com/office/powerpoint/2010/main" val="3337677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study the </a:t>
            </a:r>
            <a:r>
              <a:rPr lang="en-HK" sz="1200" kern="1200" dirty="0">
                <a:solidFill>
                  <a:schemeClr val="tx1"/>
                </a:solidFill>
                <a:effectLst/>
                <a:latin typeface="+mn-lt"/>
                <a:ea typeface="+mn-ea"/>
                <a:cs typeface="+mn-cs"/>
              </a:rPr>
              <a:t>impact of several key factors in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design, including the size of the cover board, the distance between the objects and the </a:t>
            </a:r>
            <a:r>
              <a:rPr lang="en-HK" sz="1200" kern="1200" dirty="0" err="1">
                <a:solidFill>
                  <a:schemeClr val="tx1"/>
                </a:solidFill>
                <a:effectLst/>
                <a:latin typeface="+mn-lt"/>
                <a:ea typeface="+mn-ea"/>
                <a:cs typeface="+mn-cs"/>
              </a:rPr>
              <a:t>ToF</a:t>
            </a:r>
            <a:r>
              <a:rPr lang="en-HK" sz="1200" kern="1200" dirty="0">
                <a:solidFill>
                  <a:schemeClr val="tx1"/>
                </a:solidFill>
                <a:effectLst/>
                <a:latin typeface="+mn-lt"/>
                <a:ea typeface="+mn-ea"/>
                <a:cs typeface="+mn-cs"/>
              </a:rPr>
              <a:t> camera, and the modulation frequency of the </a:t>
            </a:r>
            <a:r>
              <a:rPr lang="en-HK" sz="1200" kern="1200" dirty="0" err="1">
                <a:solidFill>
                  <a:schemeClr val="tx1"/>
                </a:solidFill>
                <a:effectLst/>
                <a:latin typeface="+mn-lt"/>
                <a:ea typeface="+mn-ea"/>
                <a:cs typeface="+mn-cs"/>
              </a:rPr>
              <a:t>ToF</a:t>
            </a:r>
            <a:r>
              <a:rPr lang="en-HK" sz="1200" kern="1200" dirty="0">
                <a:solidFill>
                  <a:schemeClr val="tx1"/>
                </a:solidFill>
                <a:effectLst/>
                <a:latin typeface="+mn-lt"/>
                <a:ea typeface="+mn-ea"/>
                <a:cs typeface="+mn-cs"/>
              </a:rPr>
              <a:t> camera.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We define a metric </a:t>
            </a:r>
            <a:r>
              <a:rPr lang="en-HK" sz="1200" kern="1200" dirty="0" err="1">
                <a:solidFill>
                  <a:schemeClr val="tx1"/>
                </a:solidFill>
                <a:effectLst/>
                <a:latin typeface="+mn-lt"/>
                <a:ea typeface="+mn-ea"/>
                <a:cs typeface="+mn-cs"/>
              </a:rPr>
              <a:t>Hglcm</a:t>
            </a:r>
            <a:r>
              <a:rPr lang="en-HK" sz="1200" kern="1200" dirty="0">
                <a:solidFill>
                  <a:schemeClr val="tx1"/>
                </a:solidFill>
                <a:effectLst/>
                <a:latin typeface="+mn-lt"/>
                <a:ea typeface="+mn-ea"/>
                <a:cs typeface="+mn-cs"/>
              </a:rPr>
              <a:t> to measure the level of exposed textures.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left-hand side figure </a:t>
            </a:r>
            <a:r>
              <a:rPr lang="en-HK" sz="1200" kern="1200" dirty="0">
                <a:solidFill>
                  <a:schemeClr val="tx1"/>
                </a:solidFill>
                <a:effectLst/>
                <a:latin typeface="+mn-lt"/>
                <a:ea typeface="+mn-ea"/>
                <a:cs typeface="+mn-cs"/>
              </a:rPr>
              <a:t>shows, a larger cover board will always lead to better performance as more IR light are reflected back to the camera;  the middle figure shows the performance will decrease with larger distance due to the reduced object pixels; and the right-hand side figure shows that for an object at a certain distance, there exists a best modulation frequency that leads to the best performance.</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91A06764-BB4F-A846-BAF0-07AB0A2E88B3}" type="slidenum">
              <a:rPr lang="en-US" smtClean="0"/>
              <a:t>15</a:t>
            </a:fld>
            <a:endParaRPr lang="en-US"/>
          </a:p>
        </p:txBody>
      </p:sp>
    </p:spTree>
    <p:extLst>
      <p:ext uri="{BB962C8B-B14F-4D97-AF65-F5344CB8AC3E}">
        <p14:creationId xmlns:p14="http://schemas.microsoft.com/office/powerpoint/2010/main" val="1011465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solidFill>
                  <a:prstClr val="black"/>
                </a:solidFill>
                <a:latin typeface="Helvetica" pitchFamily="2" charset="0"/>
                <a:cs typeface="Helvetica" panose="020B0604020202020204" pitchFamily="34" charset="0"/>
              </a:rPr>
              <a:t>We then evaluate the performance of </a:t>
            </a:r>
            <a:r>
              <a:rPr lang="en-US" altLang="zh-CN" sz="1200" dirty="0" err="1">
                <a:solidFill>
                  <a:prstClr val="black"/>
                </a:solidFill>
                <a:latin typeface="Helvetica" pitchFamily="2" charset="0"/>
                <a:cs typeface="Helvetica" panose="020B0604020202020204" pitchFamily="34" charset="0"/>
              </a:rPr>
              <a:t>ultradepth</a:t>
            </a:r>
            <a:r>
              <a:rPr lang="en-US" altLang="zh-CN" sz="1200" dirty="0">
                <a:solidFill>
                  <a:prstClr val="black"/>
                </a:solidFill>
                <a:latin typeface="Helvetica" pitchFamily="2" charset="0"/>
                <a:cs typeface="Helvetica" panose="020B0604020202020204" pitchFamily="34" charset="0"/>
              </a:rPr>
              <a:t> in object detection, where RGB, IR, </a:t>
            </a:r>
            <a:r>
              <a:rPr lang="en-US" altLang="zh-CN" sz="1200" dirty="0" err="1">
                <a:solidFill>
                  <a:prstClr val="black"/>
                </a:solidFill>
                <a:latin typeface="Helvetica" pitchFamily="2" charset="0"/>
                <a:cs typeface="Helvetica" panose="020B0604020202020204" pitchFamily="34" charset="0"/>
              </a:rPr>
              <a:t>ToF</a:t>
            </a:r>
            <a:r>
              <a:rPr lang="en-US" altLang="zh-CN" sz="1200" dirty="0">
                <a:solidFill>
                  <a:prstClr val="black"/>
                </a:solidFill>
                <a:latin typeface="Helvetica" pitchFamily="2" charset="0"/>
                <a:cs typeface="Helvetica" panose="020B0604020202020204" pitchFamily="34" charset="0"/>
              </a:rPr>
              <a:t> camera and </a:t>
            </a:r>
            <a:r>
              <a:rPr lang="en-US" altLang="zh-CN" sz="1200" dirty="0" err="1">
                <a:solidFill>
                  <a:prstClr val="black"/>
                </a:solidFill>
                <a:latin typeface="Helvetica" pitchFamily="2" charset="0"/>
                <a:cs typeface="Helvetica" panose="020B0604020202020204" pitchFamily="34" charset="0"/>
              </a:rPr>
              <a:t>UltraDepth</a:t>
            </a:r>
            <a:r>
              <a:rPr lang="en-US" altLang="zh-CN" sz="1200" dirty="0">
                <a:solidFill>
                  <a:prstClr val="black"/>
                </a:solidFill>
                <a:latin typeface="Helvetica" pitchFamily="2" charset="0"/>
                <a:cs typeface="Helvetica" panose="020B0604020202020204" pitchFamily="34" charset="0"/>
              </a:rPr>
              <a:t> are packed together to record the same scene for the object detection task. </a:t>
            </a:r>
          </a:p>
          <a:p>
            <a:endParaRPr lang="en-US" sz="1200" dirty="0">
              <a:solidFill>
                <a:prstClr val="black"/>
              </a:solidFill>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For a fair comparison, we first convert the four types of images to 8-bit </a:t>
            </a:r>
            <a:r>
              <a:rPr lang="en-HK" sz="1200" kern="1200" dirty="0" err="1">
                <a:solidFill>
                  <a:schemeClr val="tx1"/>
                </a:solidFill>
                <a:effectLst/>
                <a:latin typeface="+mn-lt"/>
                <a:ea typeface="+mn-ea"/>
                <a:cs typeface="+mn-cs"/>
              </a:rPr>
              <a:t>gray</a:t>
            </a:r>
            <a:r>
              <a:rPr lang="en-HK" sz="1200" kern="1200" dirty="0">
                <a:solidFill>
                  <a:schemeClr val="tx1"/>
                </a:solidFill>
                <a:effectLst/>
                <a:latin typeface="+mn-lt"/>
                <a:ea typeface="+mn-ea"/>
                <a:cs typeface="+mn-cs"/>
              </a:rPr>
              <a:t>-scale images, and then we apply a widely used object detector YOLOv3 on these images. </a:t>
            </a:r>
            <a:endParaRPr lang="en-HK" dirty="0"/>
          </a:p>
          <a:p>
            <a:endParaRPr lang="en-US" sz="1200" dirty="0">
              <a:solidFill>
                <a:prstClr val="black"/>
              </a:solidFill>
              <a:latin typeface="Helvetica" pitchFamily="2" charset="0"/>
            </a:endParaRPr>
          </a:p>
          <a:p>
            <a:r>
              <a:rPr lang="en-US" sz="1200" dirty="0">
                <a:solidFill>
                  <a:prstClr val="black"/>
                </a:solidFill>
                <a:latin typeface="Helvetica" pitchFamily="2" charset="0"/>
              </a:rPr>
              <a:t>With </a:t>
            </a:r>
            <a:r>
              <a:rPr lang="en-US" sz="1200" dirty="0" err="1">
                <a:solidFill>
                  <a:prstClr val="black"/>
                </a:solidFill>
                <a:latin typeface="Helvetica" pitchFamily="2" charset="0"/>
              </a:rPr>
              <a:t>UltraDepth</a:t>
            </a:r>
            <a:r>
              <a:rPr lang="en-US" sz="1200" dirty="0">
                <a:solidFill>
                  <a:prstClr val="black"/>
                </a:solidFill>
                <a:latin typeface="Helvetica" pitchFamily="2" charset="0"/>
              </a:rPr>
              <a:t>, the detection accuracy is much higher than the ordinary depth camera, moreover, we can recognize objects as accurately as RGB and IR images, </a:t>
            </a:r>
          </a:p>
        </p:txBody>
      </p:sp>
      <p:sp>
        <p:nvSpPr>
          <p:cNvPr id="4" name="Slide Number Placeholder 3"/>
          <p:cNvSpPr>
            <a:spLocks noGrp="1"/>
          </p:cNvSpPr>
          <p:nvPr>
            <p:ph type="sldNum" sz="quarter" idx="5"/>
          </p:nvPr>
        </p:nvSpPr>
        <p:spPr/>
        <p:txBody>
          <a:bodyPr/>
          <a:lstStyle/>
          <a:p>
            <a:fld id="{91A06764-BB4F-A846-BAF0-07AB0A2E88B3}" type="slidenum">
              <a:rPr lang="en-US" smtClean="0"/>
              <a:t>16</a:t>
            </a:fld>
            <a:endParaRPr lang="en-US"/>
          </a:p>
        </p:txBody>
      </p:sp>
    </p:spTree>
    <p:extLst>
      <p:ext uri="{BB962C8B-B14F-4D97-AF65-F5344CB8AC3E}">
        <p14:creationId xmlns:p14="http://schemas.microsoft.com/office/powerpoint/2010/main" val="213670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We then evaluate the effectiveness of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in exposing text information. The examples of the captured images are shown here, from which we observe that the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maps can well expose recognizable text information on the paper.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The average accuracy shows that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outperforms IR images. More importantly,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can even compete with RGB images under poor illumination.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To evaluate the effectiveness of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for face recognition, we recruit 10 volunteers and record their faces with RGB camera, ordinary depth camera and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camera.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A pre-trained </a:t>
            </a:r>
            <a:r>
              <a:rPr lang="en-HK" sz="1200" kern="1200" dirty="0" err="1">
                <a:solidFill>
                  <a:schemeClr val="tx1"/>
                </a:solidFill>
                <a:effectLst/>
                <a:latin typeface="+mn-lt"/>
                <a:ea typeface="+mn-ea"/>
                <a:cs typeface="+mn-cs"/>
              </a:rPr>
              <a:t>RetinaFace</a:t>
            </a:r>
            <a:r>
              <a:rPr lang="en-HK" sz="1200" kern="1200" dirty="0">
                <a:solidFill>
                  <a:schemeClr val="tx1"/>
                </a:solidFill>
                <a:effectLst/>
                <a:latin typeface="+mn-lt"/>
                <a:ea typeface="+mn-ea"/>
                <a:cs typeface="+mn-cs"/>
              </a:rPr>
              <a:t> detector is applied. It turns out no face can be detected for regular depth maps, while the face detection rate for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maps are over 99%. From the heatmaps shown above, we can see that features of 10 volunteers from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are well clustered. Moreover,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achieves over</a:t>
            </a:r>
            <a:r>
              <a:rPr lang="zh-CN" altLang="en-US" sz="1200" kern="1200" dirty="0">
                <a:solidFill>
                  <a:schemeClr val="tx1"/>
                </a:solidFill>
                <a:effectLst/>
                <a:latin typeface="+mn-lt"/>
                <a:ea typeface="+mn-ea"/>
                <a:cs typeface="+mn-cs"/>
              </a:rPr>
              <a:t> </a:t>
            </a:r>
            <a:r>
              <a:rPr lang="en-HK" sz="1200" kern="1200" dirty="0">
                <a:solidFill>
                  <a:schemeClr val="tx1"/>
                </a:solidFill>
                <a:effectLst/>
                <a:latin typeface="+mn-lt"/>
                <a:ea typeface="+mn-ea"/>
                <a:cs typeface="+mn-cs"/>
              </a:rPr>
              <a:t>99% accuracy of classification which is comparable with RGB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A key takeaway from this result is that, depth images are not considered to preserve privacy anymore because our technology can reveal a lot of details such as characters and faces.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p:txBody>
      </p:sp>
      <p:sp>
        <p:nvSpPr>
          <p:cNvPr id="4" name="Slide Number Placeholder 3"/>
          <p:cNvSpPr>
            <a:spLocks noGrp="1"/>
          </p:cNvSpPr>
          <p:nvPr>
            <p:ph type="sldNum" sz="quarter" idx="5"/>
          </p:nvPr>
        </p:nvSpPr>
        <p:spPr/>
        <p:txBody>
          <a:bodyPr/>
          <a:lstStyle/>
          <a:p>
            <a:fld id="{91A06764-BB4F-A846-BAF0-07AB0A2E88B3}" type="slidenum">
              <a:rPr lang="en-US" smtClean="0"/>
              <a:t>17</a:t>
            </a:fld>
            <a:endParaRPr lang="en-US"/>
          </a:p>
        </p:txBody>
      </p:sp>
    </p:spTree>
    <p:extLst>
      <p:ext uri="{BB962C8B-B14F-4D97-AF65-F5344CB8AC3E}">
        <p14:creationId xmlns:p14="http://schemas.microsoft.com/office/powerpoint/2010/main" val="3211627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propose </a:t>
            </a:r>
            <a:r>
              <a:rPr lang="en-US" dirty="0" err="1"/>
              <a:t>UltraDepth</a:t>
            </a:r>
            <a:r>
              <a:rPr lang="en-US" dirty="0"/>
              <a:t>, the first practical system that can expose high-resolution texture from depth cameras.</a:t>
            </a:r>
          </a:p>
          <a:p>
            <a:r>
              <a:rPr lang="en-US" dirty="0"/>
              <a:t>We not only provided in-depth analysis </a:t>
            </a:r>
            <a:r>
              <a:rPr lang="en-US" sz="1200" dirty="0"/>
              <a:t>on the texture exposure mechanism of depth cameras, but also proposed two practical implementations for </a:t>
            </a:r>
            <a:r>
              <a:rPr lang="en-US" sz="1200" i="1" dirty="0" err="1"/>
              <a:t>UltraDepth</a:t>
            </a:r>
            <a:r>
              <a:rPr lang="en-US" sz="1200" i="1" dirty="0"/>
              <a:t> </a:t>
            </a:r>
            <a:r>
              <a:rPr lang="en-US" sz="1200" b="0" i="0" dirty="0"/>
              <a:t>based on the analysis.</a:t>
            </a:r>
          </a:p>
          <a:p>
            <a:endParaRPr lang="en-US" sz="1200" b="0" i="0" dirty="0"/>
          </a:p>
          <a:p>
            <a:r>
              <a:rPr lang="en-US" sz="1200" b="0" i="0" dirty="0"/>
              <a:t>Our future work will be in two directions:</a:t>
            </a:r>
          </a:p>
          <a:p>
            <a:r>
              <a:rPr lang="en-US" sz="1200" b="0" i="0" dirty="0"/>
              <a:t>First, we will implement software-defined </a:t>
            </a:r>
            <a:r>
              <a:rPr lang="en-US" sz="1200" b="0" i="0" dirty="0" err="1"/>
              <a:t>UltraDepth</a:t>
            </a:r>
            <a:r>
              <a:rPr lang="en-US" sz="1200" b="0" i="0" dirty="0"/>
              <a:t> to precisely control the texture exposure.</a:t>
            </a:r>
          </a:p>
          <a:p>
            <a:r>
              <a:rPr lang="en-US" sz="1200" b="0" i="0" dirty="0"/>
              <a:t>Moreover, we will investigate robust defense measures against </a:t>
            </a:r>
            <a:r>
              <a:rPr lang="en-US" sz="1200" b="0" i="0" dirty="0" err="1"/>
              <a:t>UltraDepth</a:t>
            </a:r>
            <a:r>
              <a:rPr lang="en-US" sz="1200" b="0" i="0" dirty="0"/>
              <a:t>-based privacy attacks.</a:t>
            </a:r>
            <a:endParaRPr lang="en-US" b="0" i="0" dirty="0"/>
          </a:p>
        </p:txBody>
      </p:sp>
      <p:sp>
        <p:nvSpPr>
          <p:cNvPr id="4" name="Slide Number Placeholder 3"/>
          <p:cNvSpPr>
            <a:spLocks noGrp="1"/>
          </p:cNvSpPr>
          <p:nvPr>
            <p:ph type="sldNum" sz="quarter" idx="5"/>
          </p:nvPr>
        </p:nvSpPr>
        <p:spPr/>
        <p:txBody>
          <a:bodyPr/>
          <a:lstStyle/>
          <a:p>
            <a:fld id="{91A06764-BB4F-A846-BAF0-07AB0A2E88B3}" type="slidenum">
              <a:rPr lang="en-US" smtClean="0"/>
              <a:t>18</a:t>
            </a:fld>
            <a:endParaRPr lang="en-US"/>
          </a:p>
        </p:txBody>
      </p:sp>
    </p:spTree>
    <p:extLst>
      <p:ext uri="{BB962C8B-B14F-4D97-AF65-F5344CB8AC3E}">
        <p14:creationId xmlns:p14="http://schemas.microsoft.com/office/powerpoint/2010/main" val="3541704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noProof="0" dirty="0"/>
              <a:t>Thanks for listening. For more information, please refer to our paper and our lab website.</a:t>
            </a:r>
          </a:p>
        </p:txBody>
      </p:sp>
      <p:sp>
        <p:nvSpPr>
          <p:cNvPr id="4" name="灯片编号占位符 3"/>
          <p:cNvSpPr>
            <a:spLocks noGrp="1"/>
          </p:cNvSpPr>
          <p:nvPr>
            <p:ph type="sldNum" sz="quarter" idx="5"/>
          </p:nvPr>
        </p:nvSpPr>
        <p:spPr/>
        <p:txBody>
          <a:bodyPr/>
          <a:lstStyle/>
          <a:p>
            <a:fld id="{410B5C61-F892-4FDE-899C-A7FCA2D27E07}" type="slidenum">
              <a:rPr lang="zh-CN" altLang="en-US" smtClean="0"/>
              <a:t>19</a:t>
            </a:fld>
            <a:endParaRPr lang="zh-CN" altLang="en-US"/>
          </a:p>
        </p:txBody>
      </p:sp>
    </p:spTree>
    <p:extLst>
      <p:ext uri="{BB962C8B-B14F-4D97-AF65-F5344CB8AC3E}">
        <p14:creationId xmlns:p14="http://schemas.microsoft.com/office/powerpoint/2010/main" val="3925384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Recently, the Time-of-Flight or </a:t>
            </a:r>
            <a:r>
              <a:rPr lang="en-US" altLang="zh-CN" dirty="0" err="1"/>
              <a:t>ToF</a:t>
            </a:r>
            <a:r>
              <a:rPr lang="en-US" altLang="zh-CN" dirty="0"/>
              <a:t> depth camera has attracted significant attention in the research community as well as in the industry.</a:t>
            </a:r>
            <a:r>
              <a:rPr lang="zh-CN" altLang="en-US" dirty="0"/>
              <a:t> </a:t>
            </a:r>
            <a:r>
              <a:rPr lang="en-US" altLang="zh-CN" dirty="0"/>
              <a:t>The </a:t>
            </a:r>
            <a:r>
              <a:rPr lang="en-US" altLang="zh-CN" dirty="0" err="1"/>
              <a:t>ToF</a:t>
            </a:r>
            <a:r>
              <a:rPr lang="en-US" altLang="zh-CN" dirty="0"/>
              <a:t> cameras are increasingly planted in lots of off-the-shelf devices/products. And the market size of </a:t>
            </a:r>
            <a:r>
              <a:rPr lang="en-US" altLang="zh-CN" dirty="0" err="1"/>
              <a:t>ToF</a:t>
            </a:r>
            <a:r>
              <a:rPr lang="en-US" altLang="zh-CN" dirty="0"/>
              <a:t> depth cameras is expected to double in five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a:t>
            </a:r>
            <a:r>
              <a:rPr lang="en-US" altLang="zh-CN" dirty="0" err="1"/>
              <a:t>ToF</a:t>
            </a:r>
            <a:r>
              <a:rPr lang="en-US" altLang="zh-CN" dirty="0"/>
              <a:t> camera is used to measure the distance between the camera and objects in the scene. However, this kind of depth map lacks a lot of texture. Therefore, as an alternative to the RGB camera, the </a:t>
            </a:r>
            <a:r>
              <a:rPr lang="en-US" altLang="zh-CN" dirty="0" err="1"/>
              <a:t>ToF</a:t>
            </a:r>
            <a:r>
              <a:rPr lang="en-US" altLang="zh-CN" dirty="0"/>
              <a:t> depth camera has enabled a wide range of privacy-sensitive applications that need to conceal the information while requiring some details, such as people counting &amp; surveillance.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ToF</a:t>
            </a:r>
            <a:r>
              <a:rPr lang="en-US" altLang="zh-CN" dirty="0"/>
              <a:t> technology has enabled a new class / a wide range of privacy-sensitive applications that need to conceal the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many privacy-sensitive applications while requiring more details, alternative to RGB cameras.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ToF</a:t>
            </a:r>
            <a:r>
              <a:rPr lang="en-US" altLang="zh-CN" dirty="0"/>
              <a:t> cameras can be used to replace RGB cameras)</a:t>
            </a:r>
          </a:p>
        </p:txBody>
      </p:sp>
      <p:sp>
        <p:nvSpPr>
          <p:cNvPr id="4" name="灯片编号占位符 3"/>
          <p:cNvSpPr>
            <a:spLocks noGrp="1"/>
          </p:cNvSpPr>
          <p:nvPr>
            <p:ph type="sldNum" sz="quarter" idx="5"/>
          </p:nvPr>
        </p:nvSpPr>
        <p:spPr/>
        <p:txBody>
          <a:bodyPr/>
          <a:lstStyle/>
          <a:p>
            <a:fld id="{410B5C61-F892-4FDE-899C-A7FCA2D27E07}" type="slidenum">
              <a:rPr lang="zh-CN" altLang="en-US" smtClean="0"/>
              <a:t>2</a:t>
            </a:fld>
            <a:endParaRPr lang="zh-CN" altLang="en-US"/>
          </a:p>
        </p:txBody>
      </p:sp>
    </p:spTree>
    <p:extLst>
      <p:ext uri="{BB962C8B-B14F-4D97-AF65-F5344CB8AC3E}">
        <p14:creationId xmlns:p14="http://schemas.microsoft.com/office/powerpoint/2010/main" val="2572273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i="0" dirty="0"/>
              <a:t>So we are wondering can we extract more details or texture from depth maps?</a:t>
            </a:r>
          </a:p>
          <a:p>
            <a:pPr marL="0" marR="0" lvl="0" indent="0" algn="l" defTabSz="914400" rtl="0" eaLnBrk="1" fontAlgn="auto" latinLnBrk="0" hangingPunct="1">
              <a:lnSpc>
                <a:spcPct val="100000"/>
              </a:lnSpc>
              <a:spcBef>
                <a:spcPts val="0"/>
              </a:spcBef>
              <a:spcAft>
                <a:spcPts val="0"/>
              </a:spcAft>
              <a:buClrTx/>
              <a:buSzTx/>
              <a:buFontTx/>
              <a:buNone/>
              <a:tabLst/>
              <a:defRPr/>
            </a:pPr>
            <a:r>
              <a:rPr lang="en-HK" i="0" dirty="0"/>
              <a:t>This is a normal depth map capturing a series of numbers, we can hardly recognize any texture on this map, and the distance measurement of a row in the depth map is shown on the right hand side. Basically, in order to show the texture, we need to increase the contrast of different distance measurement, so that the details of the content can be somehow amplified. Just like this figure shows. And then we are able to extract more details of the objects, this basically is the texture we are talking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i="0" dirty="0"/>
              <a:t>To achieve this, we consider to use an additional distorting IR source since the distance measurement is obtained by calculating the time-of-flight of IR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i="0" dirty="0"/>
              <a:t>(</a:t>
            </a:r>
            <a:r>
              <a:rPr lang="en-HK" i="0" dirty="0" err="1"/>
              <a:t>讲Key</a:t>
            </a:r>
            <a:r>
              <a:rPr lang="zh-CN" altLang="en-US" i="0" dirty="0"/>
              <a:t> </a:t>
            </a:r>
            <a:r>
              <a:rPr lang="en-US" altLang="zh-CN" i="0" dirty="0"/>
              <a:t>idea</a:t>
            </a:r>
            <a:r>
              <a:rPr lang="zh-CN" altLang="en-US" i="0" dirty="0"/>
              <a:t>的时候，要想把它转换成什么问题</a:t>
            </a:r>
            <a:r>
              <a:rPr lang="en-US" altLang="zh-CN" i="0" dirty="0"/>
              <a:t>,</a:t>
            </a:r>
            <a:r>
              <a:rPr lang="zh-CN" altLang="en-US" i="0" dirty="0"/>
              <a:t> 我们的目标是从</a:t>
            </a:r>
            <a:r>
              <a:rPr lang="en-US" altLang="zh-CN" i="0" dirty="0"/>
              <a:t>distance</a:t>
            </a:r>
            <a:r>
              <a:rPr lang="zh-CN" altLang="en-US" i="0" dirty="0"/>
              <a:t> </a:t>
            </a:r>
            <a:r>
              <a:rPr lang="en-US" altLang="zh-CN" i="0" dirty="0"/>
              <a:t>measurement</a:t>
            </a:r>
            <a:r>
              <a:rPr lang="zh-CN" altLang="en-US" i="0" dirty="0"/>
              <a:t>里</a:t>
            </a:r>
            <a:r>
              <a:rPr lang="en-US" altLang="zh-CN" i="0" dirty="0"/>
              <a:t>extract</a:t>
            </a:r>
            <a:r>
              <a:rPr lang="zh-CN" altLang="en-US" i="0" dirty="0"/>
              <a:t> </a:t>
            </a:r>
            <a:r>
              <a:rPr lang="en-US" altLang="zh-CN" i="0" dirty="0"/>
              <a:t>texture</a:t>
            </a:r>
            <a:r>
              <a:rPr lang="zh-CN" altLang="en-US" i="0" dirty="0"/>
              <a:t> </a:t>
            </a:r>
            <a:r>
              <a:rPr lang="en-US" altLang="zh-CN" i="0" dirty="0"/>
              <a:t>information</a:t>
            </a:r>
            <a:r>
              <a:rPr lang="zh-CN" altLang="en-US" i="0" dirty="0"/>
              <a:t>，给一个原理性的东西。</a:t>
            </a:r>
            <a:endParaRPr lang="en-HK" altLang="zh-CN"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i="0" dirty="0"/>
              <a:t>Our goal is to increase the resolution / contrast</a:t>
            </a:r>
            <a:r>
              <a:rPr lang="zh-CN" altLang="en-US" i="0" dirty="0"/>
              <a:t> </a:t>
            </a:r>
            <a:r>
              <a:rPr lang="en-US" altLang="zh-CN" i="0" dirty="0"/>
              <a:t>of different distance measurement, so that we can extract.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err="1"/>
              <a:t>给一个原理性的一句话</a:t>
            </a:r>
            <a:r>
              <a:rPr lang="en-US" i="0" dirty="0"/>
              <a:t>, </a:t>
            </a:r>
            <a:r>
              <a:rPr lang="en-US" i="0" dirty="0" err="1"/>
              <a:t>把最关键的原理总结成一句话讲出来</a:t>
            </a:r>
            <a:r>
              <a:rPr lang="en-US" i="0" dirty="0"/>
              <a:t>, </a:t>
            </a:r>
            <a:r>
              <a:rPr lang="en-US" i="0" dirty="0" err="1"/>
              <a:t>不要上来就讲distorting</a:t>
            </a:r>
            <a:r>
              <a:rPr lang="zh-CN" altLang="en-US" i="0" dirty="0"/>
              <a:t> </a:t>
            </a:r>
            <a:r>
              <a:rPr lang="en-US" altLang="zh-CN" i="0" dirty="0"/>
              <a:t>IR</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Basically, in order to show the texture, we need to increase the contrast of distance measurements. So that the texture can be shown, / the details of the content can be somehow amplified.</a:t>
            </a:r>
          </a:p>
          <a:p>
            <a:pPr marL="0" marR="0" lvl="0" indent="0" algn="l" defTabSz="914400" rtl="0" eaLnBrk="1" fontAlgn="auto" latinLnBrk="0" hangingPunct="1">
              <a:lnSpc>
                <a:spcPct val="100000"/>
              </a:lnSpc>
              <a:spcBef>
                <a:spcPts val="0"/>
              </a:spcBef>
              <a:spcAft>
                <a:spcPts val="0"/>
              </a:spcAft>
              <a:buClrTx/>
              <a:buSzTx/>
              <a:buFontTx/>
              <a:buNone/>
              <a:tabLst/>
              <a:defRPr/>
            </a:pPr>
            <a:r>
              <a:rPr lang="en-HK" i="0" dirty="0" err="1"/>
              <a:t>去掉distorting</a:t>
            </a:r>
            <a:r>
              <a:rPr lang="en-HK" i="0" dirty="0"/>
              <a:t> IR</a:t>
            </a:r>
            <a:r>
              <a:rPr lang="zh-CN" altLang="en-US" i="0" dirty="0"/>
              <a:t> </a:t>
            </a:r>
            <a:r>
              <a:rPr lang="en-US" altLang="zh-CN" i="0" dirty="0"/>
              <a:t>source</a:t>
            </a:r>
            <a:r>
              <a:rPr lang="zh-CN" altLang="en-US" i="0" dirty="0"/>
              <a:t>，改变展示顺序：顺时针旋转</a:t>
            </a: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t>Emits the IR, receive the IR, measure the time of flight.</a:t>
            </a:r>
            <a:endParaRPr lang="en-HK" altLang="zh-CN"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t>If</a:t>
            </a:r>
            <a:r>
              <a:rPr lang="zh-CN" altLang="en-US" i="0" dirty="0"/>
              <a:t> </a:t>
            </a:r>
            <a:r>
              <a:rPr lang="en-US" altLang="zh-CN" i="0" dirty="0"/>
              <a:t>we could increase the contrast of the distance measurement, the result will be able to expose more details of the objects, this basically is the texture.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t>In order to achieve this, we use the additional distorting 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i="0"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3</a:t>
            </a:fld>
            <a:endParaRPr lang="zh-CN" altLang="en-US"/>
          </a:p>
        </p:txBody>
      </p:sp>
    </p:spTree>
    <p:extLst>
      <p:ext uri="{BB962C8B-B14F-4D97-AF65-F5344CB8AC3E}">
        <p14:creationId xmlns:p14="http://schemas.microsoft.com/office/powerpoint/2010/main" val="107192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Based on this idea, we build the first practical system to expose texture from </a:t>
            </a:r>
            <a:r>
              <a:rPr lang="en-US" altLang="zh-CN" sz="1200" kern="1200" dirty="0" err="1">
                <a:solidFill>
                  <a:schemeClr val="tx1"/>
                </a:solidFill>
                <a:effectLst/>
                <a:latin typeface="+mn-lt"/>
                <a:ea typeface="+mn-ea"/>
                <a:cs typeface="+mn-cs"/>
              </a:rPr>
              <a:t>ToF</a:t>
            </a:r>
            <a:r>
              <a:rPr lang="en-US" altLang="zh-CN" sz="1200" kern="1200" dirty="0">
                <a:solidFill>
                  <a:schemeClr val="tx1"/>
                </a:solidFill>
                <a:effectLst/>
                <a:latin typeface="+mn-lt"/>
                <a:ea typeface="+mn-ea"/>
                <a:cs typeface="+mn-cs"/>
              </a:rPr>
              <a:t> depth maps.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For ordinary depth camera, we will obtain blurry and texture-less depth map. By introducing distorting IR source, we upgrade the </a:t>
            </a:r>
            <a:r>
              <a:rPr lang="en-US" altLang="zh-CN" sz="1200" kern="1200" dirty="0" err="1">
                <a:solidFill>
                  <a:schemeClr val="tx1"/>
                </a:solidFill>
                <a:effectLst/>
                <a:latin typeface="+mn-lt"/>
                <a:ea typeface="+mn-ea"/>
                <a:cs typeface="+mn-cs"/>
              </a:rPr>
              <a:t>ToF</a:t>
            </a:r>
            <a:r>
              <a:rPr lang="en-US" altLang="zh-CN" sz="1200" kern="1200" dirty="0">
                <a:solidFill>
                  <a:schemeClr val="tx1"/>
                </a:solidFill>
                <a:effectLst/>
                <a:latin typeface="+mn-lt"/>
                <a:ea typeface="+mn-ea"/>
                <a:cs typeface="+mn-cs"/>
              </a:rPr>
              <a:t> depth camera to an </a:t>
            </a:r>
            <a:r>
              <a:rPr lang="en-US" altLang="zh-CN" sz="1200" kern="1200" dirty="0" err="1">
                <a:solidFill>
                  <a:schemeClr val="tx1"/>
                </a:solidFill>
                <a:effectLst/>
                <a:latin typeface="+mn-lt"/>
                <a:ea typeface="+mn-ea"/>
                <a:cs typeface="+mn-cs"/>
              </a:rPr>
              <a:t>UltraDepth</a:t>
            </a:r>
            <a:r>
              <a:rPr lang="en-US" altLang="zh-CN" sz="1200" kern="1200" dirty="0">
                <a:solidFill>
                  <a:schemeClr val="tx1"/>
                </a:solidFill>
                <a:effectLst/>
                <a:latin typeface="+mn-lt"/>
                <a:ea typeface="+mn-ea"/>
                <a:cs typeface="+mn-cs"/>
              </a:rPr>
              <a:t> system which can expose high-resolution texture from the depth maps.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可以和</a:t>
            </a:r>
            <a:r>
              <a:rPr lang="en-US" altLang="zh-CN" sz="1200" kern="1200" dirty="0">
                <a:solidFill>
                  <a:schemeClr val="tx1"/>
                </a:solidFill>
                <a:effectLst/>
                <a:latin typeface="+mn-lt"/>
                <a:ea typeface="+mn-ea"/>
                <a:cs typeface="+mn-cs"/>
              </a:rPr>
              <a:t>RGB</a:t>
            </a:r>
            <a:r>
              <a:rPr lang="zh-CN" altLang="en-US" sz="1200" kern="1200" dirty="0">
                <a:solidFill>
                  <a:schemeClr val="tx1"/>
                </a:solidFill>
                <a:effectLst/>
                <a:latin typeface="+mn-lt"/>
                <a:ea typeface="+mn-ea"/>
                <a:cs typeface="+mn-cs"/>
              </a:rPr>
              <a:t>做个对比，然后再讲我们是第一个</a:t>
            </a:r>
            <a:r>
              <a:rPr lang="en-US" altLang="zh-CN" sz="1200" kern="1200" dirty="0">
                <a:solidFill>
                  <a:schemeClr val="tx1"/>
                </a:solidFill>
                <a:effectLst/>
                <a:latin typeface="+mn-lt"/>
                <a:ea typeface="+mn-ea"/>
                <a:cs typeface="+mn-cs"/>
              </a:rPr>
              <a:t>practical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system</a:t>
            </a:r>
            <a:r>
              <a:rPr lang="zh-CN" altLang="en-US" sz="1200" kern="1200" dirty="0">
                <a:solidFill>
                  <a:schemeClr val="tx1"/>
                </a:solidFill>
                <a:effectLst/>
                <a:latin typeface="+mn-lt"/>
                <a:ea typeface="+mn-ea"/>
                <a:cs typeface="+mn-cs"/>
              </a:rPr>
              <a:t>来</a:t>
            </a:r>
            <a:r>
              <a:rPr lang="en-US" altLang="zh-CN" sz="1200" kern="1200" dirty="0">
                <a:solidFill>
                  <a:schemeClr val="tx1"/>
                </a:solidFill>
                <a:effectLst/>
                <a:latin typeface="+mn-lt"/>
                <a:ea typeface="+mn-ea"/>
                <a:cs typeface="+mn-cs"/>
              </a:rPr>
              <a:t>expose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texture</a:t>
            </a: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Our goal: research objective is to expose high resolution texture like this, with this capability.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Overview too early.</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At the end of this,  now I will give you the basic idea of how to achieve this.)</a:t>
            </a:r>
          </a:p>
        </p:txBody>
      </p:sp>
      <p:sp>
        <p:nvSpPr>
          <p:cNvPr id="4" name="灯片编号占位符 3"/>
          <p:cNvSpPr>
            <a:spLocks noGrp="1"/>
          </p:cNvSpPr>
          <p:nvPr>
            <p:ph type="sldNum" sz="quarter" idx="5"/>
          </p:nvPr>
        </p:nvSpPr>
        <p:spPr/>
        <p:txBody>
          <a:bodyPr/>
          <a:lstStyle/>
          <a:p>
            <a:fld id="{410B5C61-F892-4FDE-899C-A7FCA2D27E07}" type="slidenum">
              <a:rPr lang="zh-CN" altLang="en-US" smtClean="0"/>
              <a:t>4</a:t>
            </a:fld>
            <a:endParaRPr lang="zh-CN" altLang="en-US"/>
          </a:p>
        </p:txBody>
      </p:sp>
    </p:spTree>
    <p:extLst>
      <p:ext uri="{BB962C8B-B14F-4D97-AF65-F5344CB8AC3E}">
        <p14:creationId xmlns:p14="http://schemas.microsoft.com/office/powerpoint/2010/main" val="2973171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example, as the pictures in the middle shows, through </a:t>
            </a:r>
            <a:r>
              <a:rPr lang="en-US" altLang="zh-CN" sz="1200" kern="1200" dirty="0" err="1">
                <a:solidFill>
                  <a:schemeClr val="tx1"/>
                </a:solidFill>
                <a:effectLst/>
                <a:latin typeface="+mn-lt"/>
                <a:ea typeface="+mn-ea"/>
                <a:cs typeface="+mn-cs"/>
              </a:rPr>
              <a:t>Ultradepth</a:t>
            </a:r>
            <a:r>
              <a:rPr lang="en-US" altLang="zh-CN" sz="1200" kern="1200" dirty="0">
                <a:solidFill>
                  <a:schemeClr val="tx1"/>
                </a:solidFill>
                <a:effectLst/>
                <a:latin typeface="+mn-lt"/>
                <a:ea typeface="+mn-ea"/>
                <a:cs typeface="+mn-cs"/>
              </a:rPr>
              <a:t>, we can clearly see the digits using a depth camera, while the ordinary depth map shows nothing.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With this capability, first we can augment depth-based applications, because we provide texture and more details from ordinary depth camera.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importantly, this can raise some privacy concerns and can be used to launch attacks. For example,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ultradepth</a:t>
            </a:r>
            <a:r>
              <a:rPr lang="en-US" altLang="zh-CN" sz="1200" kern="1200" dirty="0">
                <a:solidFill>
                  <a:schemeClr val="tx1"/>
                </a:solidFill>
                <a:effectLst/>
                <a:latin typeface="+mn-lt"/>
                <a:ea typeface="+mn-ea"/>
                <a:cs typeface="+mn-cs"/>
              </a:rPr>
              <a:t> can reveal personal identity in </a:t>
            </a:r>
            <a:r>
              <a:rPr lang="en-HK" sz="1200" kern="1200" dirty="0">
                <a:solidFill>
                  <a:schemeClr val="tx1"/>
                </a:solidFill>
                <a:effectLst/>
                <a:latin typeface="+mn-lt"/>
                <a:ea typeface="+mn-ea"/>
                <a:cs typeface="+mn-cs"/>
              </a:rPr>
              <a:t>surveillance system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 is considered impossible before.</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(First, here we can see the maps from ordinary depth camera,</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 from our system, we can see that </a:t>
            </a:r>
            <a:r>
              <a:rPr lang="en-HK" sz="1200" kern="1200" dirty="0" err="1">
                <a:solidFill>
                  <a:schemeClr val="tx1"/>
                </a:solidFill>
                <a:effectLst/>
                <a:latin typeface="+mn-lt"/>
                <a:ea typeface="+mn-ea"/>
                <a:cs typeface="+mn-cs"/>
              </a:rPr>
              <a:t>ultradepth</a:t>
            </a:r>
            <a:r>
              <a:rPr lang="en-HK" sz="1200" kern="1200" dirty="0">
                <a:solidFill>
                  <a:schemeClr val="tx1"/>
                </a:solidFill>
                <a:effectLst/>
                <a:latin typeface="+mn-lt"/>
                <a:ea typeface="+mn-ea"/>
                <a:cs typeface="+mn-cs"/>
              </a:rPr>
              <a:t> map can show more details</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With this capability, first we can augment xxx, because we provide texture and more details from ordinary depth camera.</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More importantly, this can raise some privacy concerns and can be used to launch attacks. For example, </a:t>
            </a:r>
            <a:r>
              <a:rPr lang="en-HK" sz="1200" kern="1200" dirty="0" err="1">
                <a:solidFill>
                  <a:schemeClr val="tx1"/>
                </a:solidFill>
                <a:effectLst/>
                <a:latin typeface="+mn-lt"/>
                <a:ea typeface="+mn-ea"/>
                <a:cs typeface="+mn-cs"/>
              </a:rPr>
              <a:t>xxxxxx</a:t>
            </a:r>
            <a:r>
              <a:rPr lang="en-HK" sz="1200" kern="1200" dirty="0">
                <a:solidFill>
                  <a:schemeClr val="tx1"/>
                </a:solidFill>
                <a:effectLst/>
                <a:latin typeface="+mn-lt"/>
                <a:ea typeface="+mn-ea"/>
                <a:cs typeface="+mn-cs"/>
              </a:rPr>
              <a:t>)</a:t>
            </a:r>
          </a:p>
        </p:txBody>
      </p:sp>
      <p:sp>
        <p:nvSpPr>
          <p:cNvPr id="4" name="灯片编号占位符 3"/>
          <p:cNvSpPr>
            <a:spLocks noGrp="1"/>
          </p:cNvSpPr>
          <p:nvPr>
            <p:ph type="sldNum" sz="quarter" idx="5"/>
          </p:nvPr>
        </p:nvSpPr>
        <p:spPr/>
        <p:txBody>
          <a:bodyPr/>
          <a:lstStyle/>
          <a:p>
            <a:fld id="{410B5C61-F892-4FDE-899C-A7FCA2D27E07}" type="slidenum">
              <a:rPr lang="zh-CN" altLang="en-US" smtClean="0"/>
              <a:t>5</a:t>
            </a:fld>
            <a:endParaRPr lang="zh-CN" altLang="en-US"/>
          </a:p>
        </p:txBody>
      </p:sp>
    </p:spTree>
    <p:extLst>
      <p:ext uri="{BB962C8B-B14F-4D97-AF65-F5344CB8AC3E}">
        <p14:creationId xmlns:p14="http://schemas.microsoft.com/office/powerpoint/2010/main" val="85984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know more about how </a:t>
            </a:r>
            <a:r>
              <a:rPr lang="en-US" dirty="0" err="1"/>
              <a:t>UltraDepth</a:t>
            </a:r>
            <a:r>
              <a:rPr lang="en-US" dirty="0"/>
              <a:t> works,  let's first take a look at the basic principles of </a:t>
            </a:r>
            <a:r>
              <a:rPr lang="en-US" dirty="0" err="1"/>
              <a:t>iToF</a:t>
            </a:r>
            <a:r>
              <a:rPr lang="en-US" dirty="0"/>
              <a:t> depth cameras: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A </a:t>
            </a:r>
            <a:r>
              <a:rPr lang="en-HK" sz="1200" kern="1200" dirty="0" err="1">
                <a:solidFill>
                  <a:schemeClr val="tx1"/>
                </a:solidFill>
                <a:effectLst/>
                <a:latin typeface="+mn-lt"/>
                <a:ea typeface="+mn-ea"/>
                <a:cs typeface="+mn-cs"/>
              </a:rPr>
              <a:t>ToF</a:t>
            </a:r>
            <a:r>
              <a:rPr lang="en-HK" sz="1200" kern="1200" dirty="0">
                <a:solidFill>
                  <a:schemeClr val="tx1"/>
                </a:solidFill>
                <a:effectLst/>
                <a:latin typeface="+mn-lt"/>
                <a:ea typeface="+mn-ea"/>
                <a:cs typeface="+mn-cs"/>
              </a:rPr>
              <a:t> depth camera emits IR light, illuminates the scene to be captured and receives the IR light reflected by the objects in the scene.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The reflected light and emitted light have a phase shift due to the round trip time-of-flight of the IR signal between the scene and the camera. To calculate the value of phase shift, we collect reflected light in two successive time windows, namely S1 and S2. Using the ratio of S1 and S2, we can obtain the phase shift, and 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en-HK" sz="1200" kern="1200" dirty="0">
                <a:solidFill>
                  <a:schemeClr val="tx1"/>
                </a:solidFill>
                <a:effectLst/>
                <a:latin typeface="+mn-lt"/>
                <a:ea typeface="+mn-ea"/>
                <a:cs typeface="+mn-cs"/>
              </a:rPr>
              <a:t> distance of objects. The distances of all points in the scene constitute the entire depth map.</a:t>
            </a:r>
            <a:endParaRPr lang="en-US" dirty="0"/>
          </a:p>
          <a:p>
            <a:endParaRPr lang="en-US" dirty="0"/>
          </a:p>
        </p:txBody>
      </p:sp>
      <p:sp>
        <p:nvSpPr>
          <p:cNvPr id="4" name="Slide Number Placeholder 3"/>
          <p:cNvSpPr>
            <a:spLocks noGrp="1"/>
          </p:cNvSpPr>
          <p:nvPr>
            <p:ph type="sldNum" sz="quarter" idx="5"/>
          </p:nvPr>
        </p:nvSpPr>
        <p:spPr/>
        <p:txBody>
          <a:bodyPr/>
          <a:lstStyle/>
          <a:p>
            <a:fld id="{91A06764-BB4F-A846-BAF0-07AB0A2E88B3}" type="slidenum">
              <a:rPr lang="en-US" smtClean="0"/>
              <a:t>6</a:t>
            </a:fld>
            <a:endParaRPr lang="en-US"/>
          </a:p>
        </p:txBody>
      </p:sp>
    </p:spTree>
    <p:extLst>
      <p:ext uri="{BB962C8B-B14F-4D97-AF65-F5344CB8AC3E}">
        <p14:creationId xmlns:p14="http://schemas.microsoft.com/office/powerpoint/2010/main" val="3700228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formula to calculate the real distance </a:t>
            </a:r>
            <a:r>
              <a:rPr lang="en-US" i="1" dirty="0"/>
              <a:t>d</a:t>
            </a:r>
            <a:r>
              <a:rPr lang="en-US" dirty="0"/>
              <a:t> of objects in normal cases. However, the measured distance tilde d will be changed when the distorting IR source is present. Therefore, the formula contains N1 and N2, due to the interference of distorting IR.</a:t>
            </a:r>
          </a:p>
        </p:txBody>
      </p:sp>
      <p:sp>
        <p:nvSpPr>
          <p:cNvPr id="4" name="Slide Number Placeholder 3"/>
          <p:cNvSpPr>
            <a:spLocks noGrp="1"/>
          </p:cNvSpPr>
          <p:nvPr>
            <p:ph type="sldNum" sz="quarter" idx="5"/>
          </p:nvPr>
        </p:nvSpPr>
        <p:spPr/>
        <p:txBody>
          <a:bodyPr/>
          <a:lstStyle/>
          <a:p>
            <a:fld id="{91A06764-BB4F-A846-BAF0-07AB0A2E88B3}" type="slidenum">
              <a:rPr lang="en-US" smtClean="0"/>
              <a:t>7</a:t>
            </a:fld>
            <a:endParaRPr lang="en-US"/>
          </a:p>
        </p:txBody>
      </p:sp>
    </p:spTree>
    <p:extLst>
      <p:ext uri="{BB962C8B-B14F-4D97-AF65-F5344CB8AC3E}">
        <p14:creationId xmlns:p14="http://schemas.microsoft.com/office/powerpoint/2010/main" val="1861546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HK" sz="1200" kern="1200" dirty="0">
                <a:solidFill>
                  <a:schemeClr val="tx1"/>
                </a:solidFill>
                <a:effectLst/>
                <a:latin typeface="+mn-lt"/>
                <a:ea typeface="+mn-ea"/>
                <a:cs typeface="+mn-cs"/>
              </a:rPr>
              <a:t>substituting S1 and S2 and with rearrangement, we get a formula containing E to calculate the measured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According to the Lambertian reflection model, E is determined by two key factors, namely reflectivity and the angle of incidence.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The physical meaning of E is the received IR intensity from an object at a unit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It is obvious that E determines how distorted the distance measurement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A06764-BB4F-A846-BAF0-07AB0A2E88B3}" type="slidenum">
              <a:rPr lang="en-US" smtClean="0"/>
              <a:t>8</a:t>
            </a:fld>
            <a:endParaRPr lang="en-US"/>
          </a:p>
        </p:txBody>
      </p:sp>
    </p:spTree>
    <p:extLst>
      <p:ext uri="{BB962C8B-B14F-4D97-AF65-F5344CB8AC3E}">
        <p14:creationId xmlns:p14="http://schemas.microsoft.com/office/powerpoint/2010/main" val="1572169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clearly see the chain of how the reflectivity and angle of incidence affect the depth measurement when introducing distorting IR. The reflectivity and angle of incidence of the object happen to be dependent on the texture. As a result, the distorted depth measurement can expose textures of the scene.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our key message here is that the distorted measurement, actually can expose texture.</a:t>
            </a:r>
            <a:endParaRPr lang="en-US" sz="1200" dirty="0"/>
          </a:p>
        </p:txBody>
      </p:sp>
      <p:sp>
        <p:nvSpPr>
          <p:cNvPr id="4" name="Slide Number Placeholder 3"/>
          <p:cNvSpPr>
            <a:spLocks noGrp="1"/>
          </p:cNvSpPr>
          <p:nvPr>
            <p:ph type="sldNum" sz="quarter" idx="5"/>
          </p:nvPr>
        </p:nvSpPr>
        <p:spPr/>
        <p:txBody>
          <a:bodyPr/>
          <a:lstStyle/>
          <a:p>
            <a:fld id="{91A06764-BB4F-A846-BAF0-07AB0A2E88B3}" type="slidenum">
              <a:rPr lang="en-US" smtClean="0"/>
              <a:t>9</a:t>
            </a:fld>
            <a:endParaRPr lang="en-US"/>
          </a:p>
        </p:txBody>
      </p:sp>
    </p:spTree>
    <p:extLst>
      <p:ext uri="{BB962C8B-B14F-4D97-AF65-F5344CB8AC3E}">
        <p14:creationId xmlns:p14="http://schemas.microsoft.com/office/powerpoint/2010/main" val="203046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CBD7-37E8-F44F-BDFA-0D914F10EB6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C3ABE29-52E9-004E-B15C-2CE1AED3B5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5D8CE9-68FC-A049-B15C-61ABD29B4714}"/>
              </a:ext>
            </a:extLst>
          </p:cNvPr>
          <p:cNvSpPr>
            <a:spLocks noGrp="1"/>
          </p:cNvSpPr>
          <p:nvPr>
            <p:ph type="dt" sz="half" idx="10"/>
          </p:nvPr>
        </p:nvSpPr>
        <p:spPr/>
        <p:txBody>
          <a:bodyPr/>
          <a:lstStyle/>
          <a:p>
            <a:fld id="{F3641801-51DD-D54A-8D75-38EF0695549C}" type="datetime1">
              <a:rPr lang="en-HK" smtClean="0"/>
              <a:t>2/6/2023</a:t>
            </a:fld>
            <a:endParaRPr lang="en-US"/>
          </a:p>
        </p:txBody>
      </p:sp>
      <p:sp>
        <p:nvSpPr>
          <p:cNvPr id="5" name="Footer Placeholder 4">
            <a:extLst>
              <a:ext uri="{FF2B5EF4-FFF2-40B4-BE49-F238E27FC236}">
                <a16:creationId xmlns:a16="http://schemas.microsoft.com/office/drawing/2014/main" id="{B1DFDE49-3C75-D94E-A191-7877C85B6B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6D67A7-7302-4D42-B657-3A52AD4F45B6}"/>
              </a:ext>
            </a:extLst>
          </p:cNvPr>
          <p:cNvSpPr>
            <a:spLocks noGrp="1"/>
          </p:cNvSpPr>
          <p:nvPr>
            <p:ph type="sldNum" sz="quarter" idx="12"/>
          </p:nvPr>
        </p:nvSpPr>
        <p:spPr/>
        <p:txBody>
          <a:bodyPr/>
          <a:lstStyle/>
          <a:p>
            <a:fld id="{FB4528FC-90C6-BD4E-B8A6-B6E7D1650F73}" type="slidenum">
              <a:rPr lang="en-US" smtClean="0"/>
              <a:t>‹#›</a:t>
            </a:fld>
            <a:endParaRPr lang="en-US"/>
          </a:p>
        </p:txBody>
      </p:sp>
    </p:spTree>
    <p:extLst>
      <p:ext uri="{BB962C8B-B14F-4D97-AF65-F5344CB8AC3E}">
        <p14:creationId xmlns:p14="http://schemas.microsoft.com/office/powerpoint/2010/main" val="592769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6624-894B-B84C-A1F1-664B5109676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F5FE355-1C9A-254F-8853-DA78AD47A9B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09096A-568D-A441-874D-4085B4E647F2}"/>
              </a:ext>
            </a:extLst>
          </p:cNvPr>
          <p:cNvSpPr>
            <a:spLocks noGrp="1"/>
          </p:cNvSpPr>
          <p:nvPr>
            <p:ph type="dt" sz="half" idx="10"/>
          </p:nvPr>
        </p:nvSpPr>
        <p:spPr/>
        <p:txBody>
          <a:bodyPr/>
          <a:lstStyle/>
          <a:p>
            <a:fld id="{31460BBE-3F1F-6F43-893D-F32D03B03EE0}" type="datetime1">
              <a:rPr lang="en-HK" smtClean="0"/>
              <a:t>2/6/2023</a:t>
            </a:fld>
            <a:endParaRPr lang="en-US"/>
          </a:p>
        </p:txBody>
      </p:sp>
      <p:sp>
        <p:nvSpPr>
          <p:cNvPr id="5" name="Footer Placeholder 4">
            <a:extLst>
              <a:ext uri="{FF2B5EF4-FFF2-40B4-BE49-F238E27FC236}">
                <a16:creationId xmlns:a16="http://schemas.microsoft.com/office/drawing/2014/main" id="{1197B04A-B7A0-BC42-8D9D-2AF67DC052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413759-ABB4-4044-8BB0-D6A463FE1E6C}"/>
              </a:ext>
            </a:extLst>
          </p:cNvPr>
          <p:cNvSpPr>
            <a:spLocks noGrp="1"/>
          </p:cNvSpPr>
          <p:nvPr>
            <p:ph type="sldNum" sz="quarter" idx="12"/>
          </p:nvPr>
        </p:nvSpPr>
        <p:spPr/>
        <p:txBody>
          <a:bodyPr/>
          <a:lstStyle/>
          <a:p>
            <a:fld id="{FB4528FC-90C6-BD4E-B8A6-B6E7D1650F73}" type="slidenum">
              <a:rPr lang="en-US" smtClean="0"/>
              <a:t>‹#›</a:t>
            </a:fld>
            <a:endParaRPr lang="en-US"/>
          </a:p>
        </p:txBody>
      </p:sp>
    </p:spTree>
    <p:extLst>
      <p:ext uri="{BB962C8B-B14F-4D97-AF65-F5344CB8AC3E}">
        <p14:creationId xmlns:p14="http://schemas.microsoft.com/office/powerpoint/2010/main" val="971265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31EEE6-152B-EE42-AE0F-BCAD0C1368E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B02D8F6-8607-D64B-8D6B-842AB297F72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AFF8ED-CD97-104E-B815-860FE3244E25}"/>
              </a:ext>
            </a:extLst>
          </p:cNvPr>
          <p:cNvSpPr>
            <a:spLocks noGrp="1"/>
          </p:cNvSpPr>
          <p:nvPr>
            <p:ph type="dt" sz="half" idx="10"/>
          </p:nvPr>
        </p:nvSpPr>
        <p:spPr/>
        <p:txBody>
          <a:bodyPr/>
          <a:lstStyle/>
          <a:p>
            <a:fld id="{10E24073-F0D1-9941-AAFD-2520A46EA501}" type="datetime1">
              <a:rPr lang="en-HK" smtClean="0"/>
              <a:t>2/6/2023</a:t>
            </a:fld>
            <a:endParaRPr lang="en-US"/>
          </a:p>
        </p:txBody>
      </p:sp>
      <p:sp>
        <p:nvSpPr>
          <p:cNvPr id="5" name="Footer Placeholder 4">
            <a:extLst>
              <a:ext uri="{FF2B5EF4-FFF2-40B4-BE49-F238E27FC236}">
                <a16:creationId xmlns:a16="http://schemas.microsoft.com/office/drawing/2014/main" id="{659C3CD4-E32B-7E47-94A1-87ED501D4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AC972-7A9E-7C43-8F7A-CA92C299E40B}"/>
              </a:ext>
            </a:extLst>
          </p:cNvPr>
          <p:cNvSpPr>
            <a:spLocks noGrp="1"/>
          </p:cNvSpPr>
          <p:nvPr>
            <p:ph type="sldNum" sz="quarter" idx="12"/>
          </p:nvPr>
        </p:nvSpPr>
        <p:spPr/>
        <p:txBody>
          <a:bodyPr/>
          <a:lstStyle/>
          <a:p>
            <a:fld id="{FB4528FC-90C6-BD4E-B8A6-B6E7D1650F73}" type="slidenum">
              <a:rPr lang="en-US" smtClean="0"/>
              <a:t>‹#›</a:t>
            </a:fld>
            <a:endParaRPr lang="en-US"/>
          </a:p>
        </p:txBody>
      </p:sp>
    </p:spTree>
    <p:extLst>
      <p:ext uri="{BB962C8B-B14F-4D97-AF65-F5344CB8AC3E}">
        <p14:creationId xmlns:p14="http://schemas.microsoft.com/office/powerpoint/2010/main" val="1051552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sz="1000"/>
            </a:lvl1pPr>
          </a:lstStyle>
          <a:p>
            <a:endParaRPr lang="zh-CN" altLang="en-US"/>
          </a:p>
        </p:txBody>
      </p:sp>
      <p:sp>
        <p:nvSpPr>
          <p:cNvPr id="8" name="Content Placeholder 2"/>
          <p:cNvSpPr>
            <a:spLocks noGrp="1"/>
          </p:cNvSpPr>
          <p:nvPr>
            <p:ph sz="half" idx="13" hasCustomPrompt="1"/>
          </p:nvPr>
        </p:nvSpPr>
        <p:spPr>
          <a:xfrm>
            <a:off x="696410" y="1512141"/>
            <a:ext cx="10799180" cy="4821317"/>
          </a:xfrm>
          <a:prstGeom prst="rect">
            <a:avLst/>
          </a:prstGeom>
        </p:spPr>
        <p:txBody>
          <a:bodyPr/>
          <a:lstStyle>
            <a:lvl1pPr marL="342900" indent="-342900">
              <a:buFont typeface="Wingdings" panose="05000000000000000000" pitchFamily="2" charset="2"/>
              <a:buChar char="Ø"/>
              <a:defRPr lang="en-US" altLang="zh-CN" sz="2400" b="0" smtClean="0">
                <a:latin typeface="+mn-lt"/>
                <a:cs typeface="Helvetica" panose="020B0604020202020204" pitchFamily="34" charset="0"/>
              </a:defRPr>
            </a:lvl1pPr>
            <a:lvl2pPr marL="544068" indent="-342900">
              <a:buFont typeface="Arial" panose="020B0604020202020204" pitchFamily="34" charset="0"/>
              <a:buChar char="•"/>
              <a:defRPr lang="en-US" altLang="zh-CN" sz="2200" smtClean="0">
                <a:latin typeface="+mn-lt"/>
                <a:cs typeface="Helvetica" panose="020B0604020202020204" pitchFamily="34" charset="0"/>
              </a:defRPr>
            </a:lvl2pPr>
            <a:lvl3pPr marL="726948" indent="-342900">
              <a:buFont typeface="Arial" panose="020B0604020202020204" pitchFamily="34" charset="0"/>
              <a:buChar char="•"/>
              <a:defRPr sz="2000">
                <a:latin typeface="+mn-lt"/>
              </a:defRPr>
            </a:lvl3pPr>
            <a:lvl4pPr marL="1371600" indent="0">
              <a:buFont typeface="Arial" panose="020B0604020202020204" pitchFamily="34" charset="0"/>
              <a:buNone/>
              <a:defRPr sz="2400">
                <a:latin typeface="+mn-lt"/>
                <a:cs typeface="Helvetica" panose="020B0604020202020204" pitchFamily="34" charset="0"/>
              </a:defRPr>
            </a:lvl4pPr>
            <a:lvl5pPr marL="749808" indent="0">
              <a:buNone/>
              <a:defRPr/>
            </a:lvl5pPr>
          </a:lstStyle>
          <a:p>
            <a:pPr lvl="0"/>
            <a:r>
              <a:rPr lang="en-US" altLang="zh-CN"/>
              <a:t>First </a:t>
            </a:r>
          </a:p>
          <a:p>
            <a:pPr lvl="1"/>
            <a:r>
              <a:rPr lang="en-US" altLang="zh-CN"/>
              <a:t>Second</a:t>
            </a:r>
          </a:p>
          <a:p>
            <a:pPr lvl="2"/>
            <a:r>
              <a:rPr lang="en-US" altLang="zh-CN"/>
              <a:t>Third</a:t>
            </a:r>
          </a:p>
          <a:p>
            <a:pPr lvl="0"/>
            <a:endParaRPr lang="en-US" altLang="zh-CN"/>
          </a:p>
        </p:txBody>
      </p:sp>
      <p:sp>
        <p:nvSpPr>
          <p:cNvPr id="14" name="Title Placeholder 1"/>
          <p:cNvSpPr>
            <a:spLocks noGrp="1"/>
          </p:cNvSpPr>
          <p:nvPr>
            <p:ph type="title" hasCustomPrompt="1"/>
          </p:nvPr>
        </p:nvSpPr>
        <p:spPr>
          <a:xfrm>
            <a:off x="696410" y="644918"/>
            <a:ext cx="10799180" cy="684311"/>
          </a:xfrm>
          <a:prstGeom prst="rect">
            <a:avLst/>
          </a:prstGeom>
        </p:spPr>
        <p:txBody>
          <a:bodyPr vert="horz" lIns="91440" tIns="45720" rIns="91440" bIns="45720" rtlCol="0" anchor="b">
            <a:normAutofit/>
          </a:bodyPr>
          <a:lstStyle>
            <a:lvl1pPr>
              <a:defRPr>
                <a:latin typeface="Helvetica" panose="020B0604020202020204" pitchFamily="34" charset="0"/>
                <a:cs typeface="Helvetica" panose="020B0604020202020204" pitchFamily="34" charset="0"/>
              </a:defRPr>
            </a:lvl1pPr>
          </a:lstStyle>
          <a:p>
            <a:r>
              <a:rPr lang="en-US" altLang="zh-CN"/>
              <a:t>Title</a:t>
            </a:r>
            <a:endParaRPr lang="en-US"/>
          </a:p>
        </p:txBody>
      </p:sp>
      <p:sp>
        <p:nvSpPr>
          <p:cNvPr id="7" name="TextBox 6">
            <a:extLst>
              <a:ext uri="{FF2B5EF4-FFF2-40B4-BE49-F238E27FC236}">
                <a16:creationId xmlns:a16="http://schemas.microsoft.com/office/drawing/2014/main" id="{BE86A024-361C-634D-B6F2-F189AF1464F5}"/>
              </a:ext>
            </a:extLst>
          </p:cNvPr>
          <p:cNvSpPr txBox="1"/>
          <p:nvPr userDrawn="1"/>
        </p:nvSpPr>
        <p:spPr>
          <a:xfrm>
            <a:off x="2376424" y="6471016"/>
            <a:ext cx="7439152" cy="338554"/>
          </a:xfrm>
          <a:prstGeom prst="rect">
            <a:avLst/>
          </a:prstGeom>
          <a:noFill/>
        </p:spPr>
        <p:txBody>
          <a:bodyPr wrap="none" rtlCol="0">
            <a:spAutoFit/>
          </a:bodyPr>
          <a:lstStyle/>
          <a:p>
            <a:r>
              <a:rPr lang="en-US" sz="1600" i="1" dirty="0" err="1"/>
              <a:t>UltraDepth</a:t>
            </a:r>
            <a:r>
              <a:rPr lang="en-US" sz="1600" dirty="0"/>
              <a:t>: Exposing High-resolution Texture from Depth Cameras , ACM </a:t>
            </a:r>
            <a:r>
              <a:rPr lang="en-US" sz="1600" dirty="0" err="1"/>
              <a:t>SenSys</a:t>
            </a:r>
            <a:r>
              <a:rPr lang="en-US" sz="1600" dirty="0"/>
              <a:t>, 2021 </a:t>
            </a:r>
          </a:p>
        </p:txBody>
      </p:sp>
      <p:sp>
        <p:nvSpPr>
          <p:cNvPr id="9" name="Slide Number Placeholder 5">
            <a:extLst>
              <a:ext uri="{FF2B5EF4-FFF2-40B4-BE49-F238E27FC236}">
                <a16:creationId xmlns:a16="http://schemas.microsoft.com/office/drawing/2014/main" id="{431681D7-0F5D-1949-AF72-5B94FF7CDD19}"/>
              </a:ext>
            </a:extLst>
          </p:cNvPr>
          <p:cNvSpPr>
            <a:spLocks noGrp="1"/>
          </p:cNvSpPr>
          <p:nvPr>
            <p:ph type="sldNum" sz="quarter" idx="12"/>
          </p:nvPr>
        </p:nvSpPr>
        <p:spPr>
          <a:xfrm>
            <a:off x="8610600" y="6356350"/>
            <a:ext cx="2743200" cy="365125"/>
          </a:xfrm>
        </p:spPr>
        <p:txBody>
          <a:bodyPr/>
          <a:lstStyle/>
          <a:p>
            <a:fld id="{FB4528FC-90C6-BD4E-B8A6-B6E7D1650F73}" type="slidenum">
              <a:rPr lang="en-US" smtClean="0"/>
              <a:t>‹#›</a:t>
            </a:fld>
            <a:endParaRPr lang="en-US"/>
          </a:p>
        </p:txBody>
      </p:sp>
    </p:spTree>
    <p:extLst>
      <p:ext uri="{BB962C8B-B14F-4D97-AF65-F5344CB8AC3E}">
        <p14:creationId xmlns:p14="http://schemas.microsoft.com/office/powerpoint/2010/main" val="356091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B8BC-925A-9545-AF82-811ECCFD4C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CC80A5B-3CED-E14A-8945-3ECBC57CCCB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D26BE3-79B7-B545-9E67-22F060968C37}"/>
              </a:ext>
            </a:extLst>
          </p:cNvPr>
          <p:cNvSpPr>
            <a:spLocks noGrp="1"/>
          </p:cNvSpPr>
          <p:nvPr>
            <p:ph type="dt" sz="half" idx="10"/>
          </p:nvPr>
        </p:nvSpPr>
        <p:spPr/>
        <p:txBody>
          <a:bodyPr/>
          <a:lstStyle/>
          <a:p>
            <a:fld id="{B9C4475E-197B-1C42-A2A9-FD3392CBC06E}" type="datetime1">
              <a:rPr lang="en-HK" smtClean="0"/>
              <a:t>2/6/2023</a:t>
            </a:fld>
            <a:endParaRPr lang="en-US"/>
          </a:p>
        </p:txBody>
      </p:sp>
      <p:sp>
        <p:nvSpPr>
          <p:cNvPr id="5" name="Footer Placeholder 4">
            <a:extLst>
              <a:ext uri="{FF2B5EF4-FFF2-40B4-BE49-F238E27FC236}">
                <a16:creationId xmlns:a16="http://schemas.microsoft.com/office/drawing/2014/main" id="{B2EA57FC-1F20-0649-8B05-09AA3F3738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1ABA17-C1E8-A54F-964E-C58DF6130EC2}"/>
              </a:ext>
            </a:extLst>
          </p:cNvPr>
          <p:cNvSpPr>
            <a:spLocks noGrp="1"/>
          </p:cNvSpPr>
          <p:nvPr>
            <p:ph type="sldNum" sz="quarter" idx="12"/>
          </p:nvPr>
        </p:nvSpPr>
        <p:spPr/>
        <p:txBody>
          <a:bodyPr/>
          <a:lstStyle/>
          <a:p>
            <a:fld id="{FB4528FC-90C6-BD4E-B8A6-B6E7D1650F73}" type="slidenum">
              <a:rPr lang="en-US" smtClean="0"/>
              <a:t>‹#›</a:t>
            </a:fld>
            <a:endParaRPr lang="en-US"/>
          </a:p>
        </p:txBody>
      </p:sp>
    </p:spTree>
    <p:extLst>
      <p:ext uri="{BB962C8B-B14F-4D97-AF65-F5344CB8AC3E}">
        <p14:creationId xmlns:p14="http://schemas.microsoft.com/office/powerpoint/2010/main" val="2426833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A67E-E693-AD47-96A6-CB327A6ADF2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AB349CF-037D-7A4E-93E1-DBA240ABE8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3DC70A4-041B-FF46-868D-B5EDFB6356EA}"/>
              </a:ext>
            </a:extLst>
          </p:cNvPr>
          <p:cNvSpPr>
            <a:spLocks noGrp="1"/>
          </p:cNvSpPr>
          <p:nvPr>
            <p:ph type="dt" sz="half" idx="10"/>
          </p:nvPr>
        </p:nvSpPr>
        <p:spPr/>
        <p:txBody>
          <a:bodyPr/>
          <a:lstStyle/>
          <a:p>
            <a:fld id="{6C8CBF00-9CAE-BC48-BAC1-8569ACC3D700}" type="datetime1">
              <a:rPr lang="en-HK" smtClean="0"/>
              <a:t>2/6/2023</a:t>
            </a:fld>
            <a:endParaRPr lang="en-US"/>
          </a:p>
        </p:txBody>
      </p:sp>
      <p:sp>
        <p:nvSpPr>
          <p:cNvPr id="5" name="Footer Placeholder 4">
            <a:extLst>
              <a:ext uri="{FF2B5EF4-FFF2-40B4-BE49-F238E27FC236}">
                <a16:creationId xmlns:a16="http://schemas.microsoft.com/office/drawing/2014/main" id="{BB237593-24C6-FB4E-893E-F33D4C954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DCA3A-0FE6-AE46-915C-486C021286AC}"/>
              </a:ext>
            </a:extLst>
          </p:cNvPr>
          <p:cNvSpPr>
            <a:spLocks noGrp="1"/>
          </p:cNvSpPr>
          <p:nvPr>
            <p:ph type="sldNum" sz="quarter" idx="12"/>
          </p:nvPr>
        </p:nvSpPr>
        <p:spPr/>
        <p:txBody>
          <a:bodyPr/>
          <a:lstStyle/>
          <a:p>
            <a:fld id="{FB4528FC-90C6-BD4E-B8A6-B6E7D1650F73}" type="slidenum">
              <a:rPr lang="en-US" smtClean="0"/>
              <a:t>‹#›</a:t>
            </a:fld>
            <a:endParaRPr lang="en-US"/>
          </a:p>
        </p:txBody>
      </p:sp>
    </p:spTree>
    <p:extLst>
      <p:ext uri="{BB962C8B-B14F-4D97-AF65-F5344CB8AC3E}">
        <p14:creationId xmlns:p14="http://schemas.microsoft.com/office/powerpoint/2010/main" val="3036819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FD0C-6BB4-B14A-A22A-E2AF733424E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749063-4987-7942-9228-87C66FA802C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A89628B-8F7A-C446-96C7-18577111C35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4B227A0-961F-594D-BACB-5431BD7DCAC3}"/>
              </a:ext>
            </a:extLst>
          </p:cNvPr>
          <p:cNvSpPr>
            <a:spLocks noGrp="1"/>
          </p:cNvSpPr>
          <p:nvPr>
            <p:ph type="dt" sz="half" idx="10"/>
          </p:nvPr>
        </p:nvSpPr>
        <p:spPr/>
        <p:txBody>
          <a:bodyPr/>
          <a:lstStyle/>
          <a:p>
            <a:fld id="{DF0A55CD-093E-F548-A3AA-BF5DF8CD28D2}" type="datetime1">
              <a:rPr lang="en-HK" smtClean="0"/>
              <a:t>2/6/2023</a:t>
            </a:fld>
            <a:endParaRPr lang="en-US"/>
          </a:p>
        </p:txBody>
      </p:sp>
      <p:sp>
        <p:nvSpPr>
          <p:cNvPr id="6" name="Footer Placeholder 5">
            <a:extLst>
              <a:ext uri="{FF2B5EF4-FFF2-40B4-BE49-F238E27FC236}">
                <a16:creationId xmlns:a16="http://schemas.microsoft.com/office/drawing/2014/main" id="{1BEAABFC-B309-484D-B241-28A0249AD3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8A2C3-2ED7-7247-B2B7-482919DDA5DC}"/>
              </a:ext>
            </a:extLst>
          </p:cNvPr>
          <p:cNvSpPr>
            <a:spLocks noGrp="1"/>
          </p:cNvSpPr>
          <p:nvPr>
            <p:ph type="sldNum" sz="quarter" idx="12"/>
          </p:nvPr>
        </p:nvSpPr>
        <p:spPr/>
        <p:txBody>
          <a:bodyPr/>
          <a:lstStyle/>
          <a:p>
            <a:fld id="{FB4528FC-90C6-BD4E-B8A6-B6E7D1650F73}" type="slidenum">
              <a:rPr lang="en-US" smtClean="0"/>
              <a:t>‹#›</a:t>
            </a:fld>
            <a:endParaRPr lang="en-US"/>
          </a:p>
        </p:txBody>
      </p:sp>
    </p:spTree>
    <p:extLst>
      <p:ext uri="{BB962C8B-B14F-4D97-AF65-F5344CB8AC3E}">
        <p14:creationId xmlns:p14="http://schemas.microsoft.com/office/powerpoint/2010/main" val="2538400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A2B31-FBFE-2D40-96EE-FE43E46EF5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9155B72-90A0-2443-9FD4-7FB187DF1F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94A133-C78A-604B-9D4D-A40828FC15A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D5C58FC-6C37-5243-8B67-982F68295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AD2632F-6611-2047-B193-154D2213FC2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9B25862-10FA-1640-A538-B53D39A97247}"/>
              </a:ext>
            </a:extLst>
          </p:cNvPr>
          <p:cNvSpPr>
            <a:spLocks noGrp="1"/>
          </p:cNvSpPr>
          <p:nvPr>
            <p:ph type="dt" sz="half" idx="10"/>
          </p:nvPr>
        </p:nvSpPr>
        <p:spPr/>
        <p:txBody>
          <a:bodyPr/>
          <a:lstStyle/>
          <a:p>
            <a:fld id="{E1CEB682-015E-A344-8806-6CD916194EB6}" type="datetime1">
              <a:rPr lang="en-HK" smtClean="0"/>
              <a:t>2/6/2023</a:t>
            </a:fld>
            <a:endParaRPr lang="en-US"/>
          </a:p>
        </p:txBody>
      </p:sp>
      <p:sp>
        <p:nvSpPr>
          <p:cNvPr id="8" name="Footer Placeholder 7">
            <a:extLst>
              <a:ext uri="{FF2B5EF4-FFF2-40B4-BE49-F238E27FC236}">
                <a16:creationId xmlns:a16="http://schemas.microsoft.com/office/drawing/2014/main" id="{D748A3F7-2539-A74B-9D1C-4C2B2B3D41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066047-29E2-3246-B974-09C031218ABA}"/>
              </a:ext>
            </a:extLst>
          </p:cNvPr>
          <p:cNvSpPr>
            <a:spLocks noGrp="1"/>
          </p:cNvSpPr>
          <p:nvPr>
            <p:ph type="sldNum" sz="quarter" idx="12"/>
          </p:nvPr>
        </p:nvSpPr>
        <p:spPr/>
        <p:txBody>
          <a:bodyPr/>
          <a:lstStyle/>
          <a:p>
            <a:fld id="{FB4528FC-90C6-BD4E-B8A6-B6E7D1650F73}" type="slidenum">
              <a:rPr lang="en-US" smtClean="0"/>
              <a:t>‹#›</a:t>
            </a:fld>
            <a:endParaRPr lang="en-US"/>
          </a:p>
        </p:txBody>
      </p:sp>
    </p:spTree>
    <p:extLst>
      <p:ext uri="{BB962C8B-B14F-4D97-AF65-F5344CB8AC3E}">
        <p14:creationId xmlns:p14="http://schemas.microsoft.com/office/powerpoint/2010/main" val="13761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593E-CEA3-8448-82B6-07888927489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1F9F724-EF93-6A41-8A8C-D17D595D7E45}"/>
              </a:ext>
            </a:extLst>
          </p:cNvPr>
          <p:cNvSpPr>
            <a:spLocks noGrp="1"/>
          </p:cNvSpPr>
          <p:nvPr>
            <p:ph type="dt" sz="half" idx="10"/>
          </p:nvPr>
        </p:nvSpPr>
        <p:spPr/>
        <p:txBody>
          <a:bodyPr/>
          <a:lstStyle/>
          <a:p>
            <a:fld id="{03F19F91-2E27-424A-ABE4-1C36631CCDB6}" type="datetime1">
              <a:rPr lang="en-HK" smtClean="0"/>
              <a:t>2/6/2023</a:t>
            </a:fld>
            <a:endParaRPr lang="en-US"/>
          </a:p>
        </p:txBody>
      </p:sp>
      <p:sp>
        <p:nvSpPr>
          <p:cNvPr id="4" name="Footer Placeholder 3">
            <a:extLst>
              <a:ext uri="{FF2B5EF4-FFF2-40B4-BE49-F238E27FC236}">
                <a16:creationId xmlns:a16="http://schemas.microsoft.com/office/drawing/2014/main" id="{10FBB874-DE0F-BB45-9CC1-D223EFD585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2B8619-5C8E-F945-8DEE-7CE7D2F60662}"/>
              </a:ext>
            </a:extLst>
          </p:cNvPr>
          <p:cNvSpPr>
            <a:spLocks noGrp="1"/>
          </p:cNvSpPr>
          <p:nvPr>
            <p:ph type="sldNum" sz="quarter" idx="12"/>
          </p:nvPr>
        </p:nvSpPr>
        <p:spPr/>
        <p:txBody>
          <a:bodyPr/>
          <a:lstStyle/>
          <a:p>
            <a:fld id="{FB4528FC-90C6-BD4E-B8A6-B6E7D1650F73}" type="slidenum">
              <a:rPr lang="en-US" smtClean="0"/>
              <a:t>‹#›</a:t>
            </a:fld>
            <a:endParaRPr lang="en-US"/>
          </a:p>
        </p:txBody>
      </p:sp>
      <p:sp>
        <p:nvSpPr>
          <p:cNvPr id="6" name="TextBox 5">
            <a:extLst>
              <a:ext uri="{FF2B5EF4-FFF2-40B4-BE49-F238E27FC236}">
                <a16:creationId xmlns:a16="http://schemas.microsoft.com/office/drawing/2014/main" id="{D6E432E0-12FC-744F-B2CF-6FFABB0371CE}"/>
              </a:ext>
            </a:extLst>
          </p:cNvPr>
          <p:cNvSpPr txBox="1"/>
          <p:nvPr userDrawn="1"/>
        </p:nvSpPr>
        <p:spPr>
          <a:xfrm>
            <a:off x="2376424" y="6471016"/>
            <a:ext cx="7439152" cy="338554"/>
          </a:xfrm>
          <a:prstGeom prst="rect">
            <a:avLst/>
          </a:prstGeom>
          <a:noFill/>
        </p:spPr>
        <p:txBody>
          <a:bodyPr wrap="none" rtlCol="0">
            <a:spAutoFit/>
          </a:bodyPr>
          <a:lstStyle/>
          <a:p>
            <a:r>
              <a:rPr lang="en-US" sz="1600" i="1" dirty="0" err="1"/>
              <a:t>UltraDepth</a:t>
            </a:r>
            <a:r>
              <a:rPr lang="en-US" sz="1600" dirty="0"/>
              <a:t>: Exposing High-resolution Texture from Depth Cameras , ACM </a:t>
            </a:r>
            <a:r>
              <a:rPr lang="en-US" sz="1600" dirty="0" err="1"/>
              <a:t>SenSys</a:t>
            </a:r>
            <a:r>
              <a:rPr lang="en-US" sz="1600" dirty="0"/>
              <a:t>, 2021 </a:t>
            </a:r>
          </a:p>
        </p:txBody>
      </p:sp>
    </p:spTree>
    <p:extLst>
      <p:ext uri="{BB962C8B-B14F-4D97-AF65-F5344CB8AC3E}">
        <p14:creationId xmlns:p14="http://schemas.microsoft.com/office/powerpoint/2010/main" val="236464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425844-CF54-0149-9A26-2A21DC8D068E}"/>
              </a:ext>
            </a:extLst>
          </p:cNvPr>
          <p:cNvSpPr>
            <a:spLocks noGrp="1"/>
          </p:cNvSpPr>
          <p:nvPr>
            <p:ph type="dt" sz="half" idx="10"/>
          </p:nvPr>
        </p:nvSpPr>
        <p:spPr/>
        <p:txBody>
          <a:bodyPr/>
          <a:lstStyle/>
          <a:p>
            <a:fld id="{4FF74C57-4BBC-8541-990D-14952C5B9A86}" type="datetime1">
              <a:rPr lang="en-HK" smtClean="0"/>
              <a:t>2/6/2023</a:t>
            </a:fld>
            <a:endParaRPr lang="en-US"/>
          </a:p>
        </p:txBody>
      </p:sp>
      <p:sp>
        <p:nvSpPr>
          <p:cNvPr id="3" name="Footer Placeholder 2">
            <a:extLst>
              <a:ext uri="{FF2B5EF4-FFF2-40B4-BE49-F238E27FC236}">
                <a16:creationId xmlns:a16="http://schemas.microsoft.com/office/drawing/2014/main" id="{F443A35F-43CC-3848-AE1F-88F91EE936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B6842E-972A-CE46-ABFE-E9C935AEF49B}"/>
              </a:ext>
            </a:extLst>
          </p:cNvPr>
          <p:cNvSpPr>
            <a:spLocks noGrp="1"/>
          </p:cNvSpPr>
          <p:nvPr>
            <p:ph type="sldNum" sz="quarter" idx="12"/>
          </p:nvPr>
        </p:nvSpPr>
        <p:spPr/>
        <p:txBody>
          <a:bodyPr/>
          <a:lstStyle/>
          <a:p>
            <a:fld id="{FB4528FC-90C6-BD4E-B8A6-B6E7D1650F73}" type="slidenum">
              <a:rPr lang="en-US" smtClean="0"/>
              <a:t>‹#›</a:t>
            </a:fld>
            <a:endParaRPr lang="en-US"/>
          </a:p>
        </p:txBody>
      </p:sp>
      <p:sp>
        <p:nvSpPr>
          <p:cNvPr id="5" name="TextBox 4">
            <a:extLst>
              <a:ext uri="{FF2B5EF4-FFF2-40B4-BE49-F238E27FC236}">
                <a16:creationId xmlns:a16="http://schemas.microsoft.com/office/drawing/2014/main" id="{CA19EEA9-3336-EA49-844D-AEAC20435498}"/>
              </a:ext>
            </a:extLst>
          </p:cNvPr>
          <p:cNvSpPr txBox="1"/>
          <p:nvPr userDrawn="1"/>
        </p:nvSpPr>
        <p:spPr>
          <a:xfrm>
            <a:off x="2376424" y="6471016"/>
            <a:ext cx="7439152" cy="338554"/>
          </a:xfrm>
          <a:prstGeom prst="rect">
            <a:avLst/>
          </a:prstGeom>
          <a:noFill/>
        </p:spPr>
        <p:txBody>
          <a:bodyPr wrap="none" rtlCol="0">
            <a:spAutoFit/>
          </a:bodyPr>
          <a:lstStyle/>
          <a:p>
            <a:r>
              <a:rPr lang="en-US" sz="1600" i="1" dirty="0" err="1"/>
              <a:t>UltraDepth</a:t>
            </a:r>
            <a:r>
              <a:rPr lang="en-US" sz="1600" dirty="0"/>
              <a:t>: Exposing High-resolution Texture from Depth Cameras , ACM </a:t>
            </a:r>
            <a:r>
              <a:rPr lang="en-US" sz="1600" dirty="0" err="1"/>
              <a:t>SenSys</a:t>
            </a:r>
            <a:r>
              <a:rPr lang="en-US" sz="1600" dirty="0"/>
              <a:t>, 2021 </a:t>
            </a:r>
          </a:p>
        </p:txBody>
      </p:sp>
    </p:spTree>
    <p:extLst>
      <p:ext uri="{BB962C8B-B14F-4D97-AF65-F5344CB8AC3E}">
        <p14:creationId xmlns:p14="http://schemas.microsoft.com/office/powerpoint/2010/main" val="3215224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C6511-F4AD-434F-8984-30BBF9D3C9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2CE2FDE-5236-1A48-9856-ED8FDD0122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7F7201A-D761-D942-9490-968604AB00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445988-1BAA-334D-A79D-25A0918B1893}"/>
              </a:ext>
            </a:extLst>
          </p:cNvPr>
          <p:cNvSpPr>
            <a:spLocks noGrp="1"/>
          </p:cNvSpPr>
          <p:nvPr>
            <p:ph type="dt" sz="half" idx="10"/>
          </p:nvPr>
        </p:nvSpPr>
        <p:spPr/>
        <p:txBody>
          <a:bodyPr/>
          <a:lstStyle/>
          <a:p>
            <a:fld id="{F27CFA3E-28BC-5F4F-A8E2-D64150F33C78}" type="datetime1">
              <a:rPr lang="en-HK" smtClean="0"/>
              <a:t>2/6/2023</a:t>
            </a:fld>
            <a:endParaRPr lang="en-US"/>
          </a:p>
        </p:txBody>
      </p:sp>
      <p:sp>
        <p:nvSpPr>
          <p:cNvPr id="6" name="Footer Placeholder 5">
            <a:extLst>
              <a:ext uri="{FF2B5EF4-FFF2-40B4-BE49-F238E27FC236}">
                <a16:creationId xmlns:a16="http://schemas.microsoft.com/office/drawing/2014/main" id="{B2025AEA-C6F1-B842-AD6B-2B6FDA7FEA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81F34-E852-B54F-BD77-B055FA5D9B15}"/>
              </a:ext>
            </a:extLst>
          </p:cNvPr>
          <p:cNvSpPr>
            <a:spLocks noGrp="1"/>
          </p:cNvSpPr>
          <p:nvPr>
            <p:ph type="sldNum" sz="quarter" idx="12"/>
          </p:nvPr>
        </p:nvSpPr>
        <p:spPr/>
        <p:txBody>
          <a:bodyPr/>
          <a:lstStyle/>
          <a:p>
            <a:fld id="{FB4528FC-90C6-BD4E-B8A6-B6E7D1650F73}" type="slidenum">
              <a:rPr lang="en-US" smtClean="0"/>
              <a:t>‹#›</a:t>
            </a:fld>
            <a:endParaRPr lang="en-US"/>
          </a:p>
        </p:txBody>
      </p:sp>
      <p:sp>
        <p:nvSpPr>
          <p:cNvPr id="8" name="TextBox 7">
            <a:extLst>
              <a:ext uri="{FF2B5EF4-FFF2-40B4-BE49-F238E27FC236}">
                <a16:creationId xmlns:a16="http://schemas.microsoft.com/office/drawing/2014/main" id="{2F05E7A5-6A7A-1049-A895-6AC616322212}"/>
              </a:ext>
            </a:extLst>
          </p:cNvPr>
          <p:cNvSpPr txBox="1"/>
          <p:nvPr userDrawn="1"/>
        </p:nvSpPr>
        <p:spPr>
          <a:xfrm>
            <a:off x="2376424" y="6471016"/>
            <a:ext cx="7439152" cy="338554"/>
          </a:xfrm>
          <a:prstGeom prst="rect">
            <a:avLst/>
          </a:prstGeom>
          <a:noFill/>
        </p:spPr>
        <p:txBody>
          <a:bodyPr wrap="none" rtlCol="0">
            <a:spAutoFit/>
          </a:bodyPr>
          <a:lstStyle/>
          <a:p>
            <a:r>
              <a:rPr lang="en-US" sz="1600" i="1" dirty="0" err="1"/>
              <a:t>UltraDepth</a:t>
            </a:r>
            <a:r>
              <a:rPr lang="en-US" sz="1600" dirty="0"/>
              <a:t>: Exposing High-resolution Texture from Depth Cameras , ACM </a:t>
            </a:r>
            <a:r>
              <a:rPr lang="en-US" sz="1600" dirty="0" err="1"/>
              <a:t>SenSys</a:t>
            </a:r>
            <a:r>
              <a:rPr lang="en-US" sz="1600" dirty="0"/>
              <a:t>, 2021 </a:t>
            </a:r>
          </a:p>
        </p:txBody>
      </p:sp>
    </p:spTree>
    <p:extLst>
      <p:ext uri="{BB962C8B-B14F-4D97-AF65-F5344CB8AC3E}">
        <p14:creationId xmlns:p14="http://schemas.microsoft.com/office/powerpoint/2010/main" val="221468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E0B6-BE46-7341-A463-6E9E705FBC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B8EF0CB-0DBE-9E4D-BEA5-6F085BDFCE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93B32B-EA69-1C44-ACB0-FA61F13C0A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3FDB218-1114-9D42-BB47-882F212AD996}"/>
              </a:ext>
            </a:extLst>
          </p:cNvPr>
          <p:cNvSpPr>
            <a:spLocks noGrp="1"/>
          </p:cNvSpPr>
          <p:nvPr>
            <p:ph type="dt" sz="half" idx="10"/>
          </p:nvPr>
        </p:nvSpPr>
        <p:spPr/>
        <p:txBody>
          <a:bodyPr/>
          <a:lstStyle/>
          <a:p>
            <a:fld id="{4AE9B0B6-C328-C946-9E65-07D48310DC52}" type="datetime1">
              <a:rPr lang="en-HK" smtClean="0"/>
              <a:t>2/6/2023</a:t>
            </a:fld>
            <a:endParaRPr lang="en-US"/>
          </a:p>
        </p:txBody>
      </p:sp>
      <p:sp>
        <p:nvSpPr>
          <p:cNvPr id="6" name="Footer Placeholder 5">
            <a:extLst>
              <a:ext uri="{FF2B5EF4-FFF2-40B4-BE49-F238E27FC236}">
                <a16:creationId xmlns:a16="http://schemas.microsoft.com/office/drawing/2014/main" id="{AEB40C22-DBB6-B647-B29F-41B674191E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1ED9A2-B955-8147-AC01-35E5D551D4B7}"/>
              </a:ext>
            </a:extLst>
          </p:cNvPr>
          <p:cNvSpPr>
            <a:spLocks noGrp="1"/>
          </p:cNvSpPr>
          <p:nvPr>
            <p:ph type="sldNum" sz="quarter" idx="12"/>
          </p:nvPr>
        </p:nvSpPr>
        <p:spPr/>
        <p:txBody>
          <a:bodyPr/>
          <a:lstStyle/>
          <a:p>
            <a:fld id="{FB4528FC-90C6-BD4E-B8A6-B6E7D1650F73}" type="slidenum">
              <a:rPr lang="en-US" smtClean="0"/>
              <a:t>‹#›</a:t>
            </a:fld>
            <a:endParaRPr lang="en-US"/>
          </a:p>
        </p:txBody>
      </p:sp>
      <p:sp>
        <p:nvSpPr>
          <p:cNvPr id="8" name="TextBox 7">
            <a:extLst>
              <a:ext uri="{FF2B5EF4-FFF2-40B4-BE49-F238E27FC236}">
                <a16:creationId xmlns:a16="http://schemas.microsoft.com/office/drawing/2014/main" id="{70719720-EDA2-A641-8509-BD74B3FE5C34}"/>
              </a:ext>
            </a:extLst>
          </p:cNvPr>
          <p:cNvSpPr txBox="1"/>
          <p:nvPr userDrawn="1"/>
        </p:nvSpPr>
        <p:spPr>
          <a:xfrm>
            <a:off x="2376424" y="6471016"/>
            <a:ext cx="7439152" cy="338554"/>
          </a:xfrm>
          <a:prstGeom prst="rect">
            <a:avLst/>
          </a:prstGeom>
          <a:noFill/>
        </p:spPr>
        <p:txBody>
          <a:bodyPr wrap="none" rtlCol="0">
            <a:spAutoFit/>
          </a:bodyPr>
          <a:lstStyle/>
          <a:p>
            <a:r>
              <a:rPr lang="en-US" sz="1600" i="1" dirty="0" err="1"/>
              <a:t>UltraDepth</a:t>
            </a:r>
            <a:r>
              <a:rPr lang="en-US" sz="1600" dirty="0"/>
              <a:t>: Exposing High-resolution Texture from Depth Cameras , ACM </a:t>
            </a:r>
            <a:r>
              <a:rPr lang="en-US" sz="1600" dirty="0" err="1"/>
              <a:t>SenSys</a:t>
            </a:r>
            <a:r>
              <a:rPr lang="en-US" sz="1600" dirty="0"/>
              <a:t>, 2021 </a:t>
            </a:r>
          </a:p>
        </p:txBody>
      </p:sp>
    </p:spTree>
    <p:extLst>
      <p:ext uri="{BB962C8B-B14F-4D97-AF65-F5344CB8AC3E}">
        <p14:creationId xmlns:p14="http://schemas.microsoft.com/office/powerpoint/2010/main" val="157924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2C38C7-0B2F-9846-B49A-5C42C0B195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58AB68D-9056-8440-ABF5-18034B1DEC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2F8B02-6615-0B4B-B5BC-4D629BB9B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8E148-33FC-784F-AC20-33AB0A814531}" type="datetime1">
              <a:rPr lang="en-HK" smtClean="0"/>
              <a:t>2/6/2023</a:t>
            </a:fld>
            <a:endParaRPr lang="en-US"/>
          </a:p>
        </p:txBody>
      </p:sp>
      <p:sp>
        <p:nvSpPr>
          <p:cNvPr id="5" name="Footer Placeholder 4">
            <a:extLst>
              <a:ext uri="{FF2B5EF4-FFF2-40B4-BE49-F238E27FC236}">
                <a16:creationId xmlns:a16="http://schemas.microsoft.com/office/drawing/2014/main" id="{23497483-8F8E-DC4F-A560-3003AA4E46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F02D21D-B5DE-8940-B94E-2D199778C2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4528FC-90C6-BD4E-B8A6-B6E7D1650F73}" type="slidenum">
              <a:rPr lang="en-US" smtClean="0"/>
              <a:t>‹#›</a:t>
            </a:fld>
            <a:endParaRPr lang="en-US"/>
          </a:p>
        </p:txBody>
      </p:sp>
    </p:spTree>
    <p:extLst>
      <p:ext uri="{BB962C8B-B14F-4D97-AF65-F5344CB8AC3E}">
        <p14:creationId xmlns:p14="http://schemas.microsoft.com/office/powerpoint/2010/main" val="365972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4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41.emf"/><Relationship Id="rId5" Type="http://schemas.microsoft.com/office/2007/relationships/hdphoto" Target="../media/hdphoto1.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42.gi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3.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4.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5.xml"/><Relationship Id="rId5" Type="http://schemas.openxmlformats.org/officeDocument/2006/relationships/image" Target="../media/image50.emf"/><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7.xml"/><Relationship Id="rId7" Type="http://schemas.openxmlformats.org/officeDocument/2006/relationships/image" Target="../media/image54.png"/><Relationship Id="rId2" Type="http://schemas.openxmlformats.org/officeDocument/2006/relationships/slideLayout" Target="../slideLayouts/slideLayout12.xml"/><Relationship Id="rId1" Type="http://schemas.openxmlformats.org/officeDocument/2006/relationships/tags" Target="../tags/tag16.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hyperlink" Target="http://aiot.ie.cuhk.edu.hk/"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4.emf"/><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8.png"/><Relationship Id="rId12" Type="http://schemas.openxmlformats.org/officeDocument/2006/relationships/image" Target="../media/image12.emf"/><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7.emf"/><Relationship Id="rId11"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notesSlide" Target="../notesSlides/notesSlide4.xml"/><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emf"/><Relationship Id="rId2" Type="http://schemas.openxmlformats.org/officeDocument/2006/relationships/slideLayout" Target="../slideLayouts/slideLayout12.xml"/><Relationship Id="rId16" Type="http://schemas.openxmlformats.org/officeDocument/2006/relationships/image" Target="../media/image24.png"/><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9.jpg"/><Relationship Id="rId5" Type="http://schemas.microsoft.com/office/2007/relationships/hdphoto" Target="../media/hdphoto2.wdp"/><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5.xml"/><Relationship Id="rId7"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6.xml"/><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tags" Target="../tags/tag5.xml"/><Relationship Id="rId6" Type="http://schemas.microsoft.com/office/2017/06/relationships/model3d" Target="../media/model3d2.glb"/><Relationship Id="rId5" Type="http://schemas.openxmlformats.org/officeDocument/2006/relationships/image" Target="../media/image26.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0.png"/><Relationship Id="rId3" Type="http://schemas.openxmlformats.org/officeDocument/2006/relationships/notesSlide" Target="../notesSlides/notesSlide8.xml"/><Relationship Id="rId7" Type="http://schemas.openxmlformats.org/officeDocument/2006/relationships/image" Target="../media/image33.png"/><Relationship Id="rId12" Type="http://schemas.openxmlformats.org/officeDocument/2006/relationships/image" Target="../media/image37.emf"/><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32.png"/><Relationship Id="rId11" Type="http://schemas.openxmlformats.org/officeDocument/2006/relationships/image" Target="../media/image38.png"/><Relationship Id="rId5" Type="http://schemas.openxmlformats.org/officeDocument/2006/relationships/image" Target="../media/image31.png"/><Relationship Id="rId10" Type="http://schemas.openxmlformats.org/officeDocument/2006/relationships/image" Target="../media/image36.emf"/><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9.xml"/><Relationship Id="rId7" Type="http://schemas.openxmlformats.org/officeDocument/2006/relationships/image" Target="../media/image410.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400.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122E9-489E-4436-B592-8E9288A06570}"/>
              </a:ext>
            </a:extLst>
          </p:cNvPr>
          <p:cNvSpPr>
            <a:spLocks noGrp="1"/>
          </p:cNvSpPr>
          <p:nvPr>
            <p:ph type="ctrTitle"/>
          </p:nvPr>
        </p:nvSpPr>
        <p:spPr>
          <a:xfrm>
            <a:off x="0" y="1190307"/>
            <a:ext cx="12192000" cy="1379941"/>
          </a:xfrm>
        </p:spPr>
        <p:txBody>
          <a:bodyPr>
            <a:noAutofit/>
          </a:bodyPr>
          <a:lstStyle/>
          <a:p>
            <a:r>
              <a:rPr lang="en-US" altLang="zh-CN" sz="3600" i="1" err="1">
                <a:latin typeface="Helvetica" panose="020B0604020202020204" pitchFamily="34" charset="0"/>
                <a:cs typeface="Helvetica" panose="020B0604020202020204" pitchFamily="34" charset="0"/>
              </a:rPr>
              <a:t>UltraDepth</a:t>
            </a:r>
            <a:r>
              <a:rPr lang="en-US" altLang="zh-CN" sz="3600">
                <a:latin typeface="Helvetica" panose="020B0604020202020204" pitchFamily="34" charset="0"/>
                <a:cs typeface="Helvetica" panose="020B0604020202020204" pitchFamily="34" charset="0"/>
              </a:rPr>
              <a:t>: Exposing High-Resolution Texture from </a:t>
            </a:r>
            <a:br>
              <a:rPr lang="en-US" altLang="zh-CN" sz="3600">
                <a:latin typeface="Helvetica" panose="020B0604020202020204" pitchFamily="34" charset="0"/>
                <a:cs typeface="Helvetica" panose="020B0604020202020204" pitchFamily="34" charset="0"/>
              </a:rPr>
            </a:br>
            <a:r>
              <a:rPr lang="en-US" altLang="zh-CN" sz="3600">
                <a:latin typeface="Helvetica" panose="020B0604020202020204" pitchFamily="34" charset="0"/>
                <a:cs typeface="Helvetica" panose="020B0604020202020204" pitchFamily="34" charset="0"/>
              </a:rPr>
              <a:t>Depth Cameras </a:t>
            </a:r>
          </a:p>
        </p:txBody>
      </p:sp>
      <p:sp>
        <p:nvSpPr>
          <p:cNvPr id="4" name="Subtitle 2">
            <a:extLst>
              <a:ext uri="{FF2B5EF4-FFF2-40B4-BE49-F238E27FC236}">
                <a16:creationId xmlns:a16="http://schemas.microsoft.com/office/drawing/2014/main" id="{F468B9C0-CD21-4AF0-88CE-D739206D68EE}"/>
              </a:ext>
            </a:extLst>
          </p:cNvPr>
          <p:cNvSpPr txBox="1">
            <a:spLocks/>
          </p:cNvSpPr>
          <p:nvPr/>
        </p:nvSpPr>
        <p:spPr>
          <a:xfrm>
            <a:off x="1254124" y="2928816"/>
            <a:ext cx="9683751" cy="16812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u="sng" dirty="0" err="1">
                <a:latin typeface="Helvetica" panose="020B0604020202020204" pitchFamily="34" charset="0"/>
                <a:cs typeface="Helvetica" panose="020B0604020202020204" pitchFamily="34" charset="0"/>
              </a:rPr>
              <a:t>Zhiyuan</a:t>
            </a:r>
            <a:r>
              <a:rPr lang="en-US" altLang="zh-CN" u="sng" dirty="0">
                <a:latin typeface="Helvetica" panose="020B0604020202020204" pitchFamily="34" charset="0"/>
                <a:cs typeface="Helvetica" panose="020B0604020202020204" pitchFamily="34" charset="0"/>
              </a:rPr>
              <a:t> Xie</a:t>
            </a:r>
            <a:r>
              <a:rPr lang="en-US" altLang="zh-CN" baseline="30000" dirty="0">
                <a:latin typeface="Helvetica" panose="020B0604020202020204" pitchFamily="34" charset="0"/>
                <a:cs typeface="Helvetica" panose="020B0604020202020204" pitchFamily="34" charset="0"/>
              </a:rPr>
              <a:t>1</a:t>
            </a:r>
            <a:r>
              <a:rPr lang="en-US" altLang="zh-CN" dirty="0">
                <a:latin typeface="Helvetica" panose="020B0604020202020204" pitchFamily="34" charset="0"/>
                <a:cs typeface="Helvetica" panose="020B0604020202020204" pitchFamily="34" charset="0"/>
              </a:rPr>
              <a:t>, </a:t>
            </a:r>
            <a:r>
              <a:rPr lang="en-US" altLang="zh-CN" dirty="0" err="1">
                <a:latin typeface="Helvetica" panose="020B0604020202020204" pitchFamily="34" charset="0"/>
                <a:cs typeface="Helvetica" panose="020B0604020202020204" pitchFamily="34" charset="0"/>
              </a:rPr>
              <a:t>Xiaomin</a:t>
            </a:r>
            <a:r>
              <a:rPr lang="en-US" altLang="zh-CN" dirty="0">
                <a:latin typeface="Helvetica" panose="020B0604020202020204" pitchFamily="34" charset="0"/>
                <a:cs typeface="Helvetica" panose="020B0604020202020204" pitchFamily="34" charset="0"/>
              </a:rPr>
              <a:t> Ouyang</a:t>
            </a:r>
            <a:r>
              <a:rPr lang="en-US" altLang="zh-CN" baseline="30000" dirty="0">
                <a:latin typeface="Helvetica" panose="020B0604020202020204" pitchFamily="34" charset="0"/>
                <a:cs typeface="Helvetica" panose="020B0604020202020204" pitchFamily="34" charset="0"/>
              </a:rPr>
              <a:t>1</a:t>
            </a:r>
            <a:r>
              <a:rPr lang="en-US" altLang="zh-CN" dirty="0">
                <a:latin typeface="Helvetica" panose="020B0604020202020204" pitchFamily="34" charset="0"/>
                <a:cs typeface="Helvetica" panose="020B0604020202020204" pitchFamily="34" charset="0"/>
              </a:rPr>
              <a:t>, </a:t>
            </a:r>
            <a:r>
              <a:rPr lang="en-US" altLang="zh-CN" dirty="0" err="1">
                <a:latin typeface="Helvetica" panose="020B0604020202020204" pitchFamily="34" charset="0"/>
                <a:cs typeface="Helvetica" panose="020B0604020202020204" pitchFamily="34" charset="0"/>
              </a:rPr>
              <a:t>Xiaoming</a:t>
            </a:r>
            <a:r>
              <a:rPr lang="en-US" altLang="zh-CN" dirty="0">
                <a:latin typeface="Helvetica" panose="020B0604020202020204" pitchFamily="34" charset="0"/>
                <a:cs typeface="Helvetica" panose="020B0604020202020204" pitchFamily="34" charset="0"/>
              </a:rPr>
              <a:t> Liu</a:t>
            </a:r>
            <a:r>
              <a:rPr lang="en-US" altLang="zh-CN" baseline="30000" dirty="0">
                <a:latin typeface="Helvetica" panose="020B0604020202020204" pitchFamily="34" charset="0"/>
                <a:cs typeface="Helvetica" panose="020B0604020202020204" pitchFamily="34" charset="0"/>
              </a:rPr>
              <a:t>2</a:t>
            </a:r>
            <a:r>
              <a:rPr lang="en-US" altLang="zh-CN" dirty="0">
                <a:latin typeface="Helvetica" panose="020B0604020202020204" pitchFamily="34" charset="0"/>
                <a:cs typeface="Helvetica" panose="020B0604020202020204" pitchFamily="34" charset="0"/>
              </a:rPr>
              <a:t>, and Guoliang Xing</a:t>
            </a:r>
            <a:r>
              <a:rPr lang="en-US" altLang="zh-CN" baseline="30000" dirty="0">
                <a:latin typeface="Helvetica" panose="020B0604020202020204" pitchFamily="34" charset="0"/>
                <a:cs typeface="Helvetica" panose="020B0604020202020204" pitchFamily="34" charset="0"/>
              </a:rPr>
              <a:t>1</a:t>
            </a:r>
          </a:p>
          <a:p>
            <a:endParaRPr lang="en-US" altLang="zh-CN" baseline="30000" dirty="0">
              <a:latin typeface="Helvetica" panose="020B0604020202020204" pitchFamily="34" charset="0"/>
              <a:cs typeface="Helvetica" panose="020B0604020202020204" pitchFamily="34" charset="0"/>
            </a:endParaRPr>
          </a:p>
          <a:p>
            <a:r>
              <a:rPr lang="en-US" altLang="zh-CN" sz="1800" baseline="30000" dirty="0">
                <a:latin typeface="Helvetica" panose="020B0604020202020204" pitchFamily="34" charset="0"/>
                <a:cs typeface="Helvetica" panose="020B0604020202020204" pitchFamily="34" charset="0"/>
              </a:rPr>
              <a:t>1</a:t>
            </a:r>
            <a:r>
              <a:rPr lang="en-US" altLang="zh-CN" sz="1800" dirty="0">
                <a:latin typeface="Helvetica" panose="020B0604020202020204" pitchFamily="34" charset="0"/>
                <a:cs typeface="Helvetica" panose="020B0604020202020204" pitchFamily="34" charset="0"/>
              </a:rPr>
              <a:t>The Chinese University of Hong Kong, </a:t>
            </a:r>
          </a:p>
          <a:p>
            <a:r>
              <a:rPr lang="en-US" altLang="zh-CN" sz="1800" baseline="30000" dirty="0">
                <a:latin typeface="Helvetica" panose="020B0604020202020204" pitchFamily="34" charset="0"/>
                <a:cs typeface="Helvetica" panose="020B0604020202020204" pitchFamily="34" charset="0"/>
              </a:rPr>
              <a:t>2</a:t>
            </a:r>
            <a:r>
              <a:rPr lang="en-US" altLang="zh-CN" sz="1800" dirty="0">
                <a:latin typeface="Helvetica" panose="020B0604020202020204" pitchFamily="34" charset="0"/>
                <a:cs typeface="Helvetica" panose="020B0604020202020204" pitchFamily="34" charset="0"/>
              </a:rPr>
              <a:t>Michigan State University</a:t>
            </a:r>
          </a:p>
        </p:txBody>
      </p:sp>
      <p:pic>
        <p:nvPicPr>
          <p:cNvPr id="12" name="Picture 2" descr="密西根州立大學校徽">
            <a:extLst>
              <a:ext uri="{FF2B5EF4-FFF2-40B4-BE49-F238E27FC236}">
                <a16:creationId xmlns:a16="http://schemas.microsoft.com/office/drawing/2014/main" id="{C8D3C5DA-86D2-334B-88BD-9FEB5FC98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384" y="5085586"/>
            <a:ext cx="972000" cy="972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inese University of Hong Kong - Wikipedia">
            <a:extLst>
              <a:ext uri="{FF2B5EF4-FFF2-40B4-BE49-F238E27FC236}">
                <a16:creationId xmlns:a16="http://schemas.microsoft.com/office/drawing/2014/main" id="{8B6AECDE-D2B1-ED4F-B867-F6AA757C2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1353" y="5067586"/>
            <a:ext cx="1277265" cy="1008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63F9056-4775-6A4A-8EB4-0A4AF5743054}"/>
              </a:ext>
            </a:extLst>
          </p:cNvPr>
          <p:cNvSpPr>
            <a:spLocks noGrp="1"/>
          </p:cNvSpPr>
          <p:nvPr>
            <p:ph type="sldNum" sz="quarter" idx="12"/>
          </p:nvPr>
        </p:nvSpPr>
        <p:spPr/>
        <p:txBody>
          <a:bodyPr/>
          <a:lstStyle/>
          <a:p>
            <a:fld id="{FB4528FC-90C6-BD4E-B8A6-B6E7D1650F73}" type="slidenum">
              <a:rPr lang="en-US" smtClean="0"/>
              <a:t>1</a:t>
            </a:fld>
            <a:endParaRPr lang="en-US"/>
          </a:p>
        </p:txBody>
      </p:sp>
    </p:spTree>
    <p:extLst>
      <p:ext uri="{BB962C8B-B14F-4D97-AF65-F5344CB8AC3E}">
        <p14:creationId xmlns:p14="http://schemas.microsoft.com/office/powerpoint/2010/main" val="61114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4">
            <a:extLst>
              <a:ext uri="{FF2B5EF4-FFF2-40B4-BE49-F238E27FC236}">
                <a16:creationId xmlns:a16="http://schemas.microsoft.com/office/drawing/2014/main" id="{5F3A7166-5463-3044-B49A-D82AFC770BED}"/>
              </a:ext>
            </a:extLst>
          </p:cNvPr>
          <p:cNvSpPr txBox="1">
            <a:spLocks/>
          </p:cNvSpPr>
          <p:nvPr/>
        </p:nvSpPr>
        <p:spPr>
          <a:xfrm>
            <a:off x="612329" y="500637"/>
            <a:ext cx="974103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dirty="0"/>
              <a:t>Two</a:t>
            </a:r>
            <a:r>
              <a:rPr lang="en-US" altLang="zh-CN" sz="3600" i="1" dirty="0"/>
              <a:t> </a:t>
            </a:r>
            <a:r>
              <a:rPr lang="en-US" altLang="zh-CN" sz="3600" i="1" dirty="0" err="1"/>
              <a:t>UltraDepth</a:t>
            </a:r>
            <a:r>
              <a:rPr lang="en-US" altLang="zh-CN" sz="3600" i="1" dirty="0"/>
              <a:t> </a:t>
            </a:r>
            <a:r>
              <a:rPr lang="en-US" altLang="zh-CN" sz="3600" dirty="0"/>
              <a:t>Implementations</a:t>
            </a:r>
            <a:endParaRPr lang="zh-CN" altLang="en-US" sz="3600" dirty="0"/>
          </a:p>
        </p:txBody>
      </p:sp>
      <p:sp>
        <p:nvSpPr>
          <p:cNvPr id="50" name="TextBox 49">
            <a:extLst>
              <a:ext uri="{FF2B5EF4-FFF2-40B4-BE49-F238E27FC236}">
                <a16:creationId xmlns:a16="http://schemas.microsoft.com/office/drawing/2014/main" id="{0C7851C9-78A5-F34D-BCDB-CEEF0C99ED42}"/>
              </a:ext>
            </a:extLst>
          </p:cNvPr>
          <p:cNvSpPr txBox="1"/>
          <p:nvPr/>
        </p:nvSpPr>
        <p:spPr>
          <a:xfrm>
            <a:off x="1235186" y="1936749"/>
            <a:ext cx="5593167" cy="461665"/>
          </a:xfrm>
          <a:prstGeom prst="rect">
            <a:avLst/>
          </a:prstGeom>
          <a:noFill/>
        </p:spPr>
        <p:txBody>
          <a:bodyPr wrap="square" rtlCol="0">
            <a:spAutoFit/>
          </a:bodyPr>
          <a:lstStyle/>
          <a:p>
            <a:pPr marL="342900" indent="-342900">
              <a:buFont typeface="Arial" panose="020B0604020202020204" pitchFamily="34" charset="0"/>
              <a:buChar char="•"/>
            </a:pPr>
            <a:r>
              <a:rPr lang="en-HK" sz="2400" dirty="0"/>
              <a:t>Reflection-based Implementation</a:t>
            </a:r>
          </a:p>
        </p:txBody>
      </p:sp>
      <p:sp>
        <p:nvSpPr>
          <p:cNvPr id="61" name="TextBox 60">
            <a:extLst>
              <a:ext uri="{FF2B5EF4-FFF2-40B4-BE49-F238E27FC236}">
                <a16:creationId xmlns:a16="http://schemas.microsoft.com/office/drawing/2014/main" id="{369DD3B5-6838-D842-BD3A-23FC5A0CDDE8}"/>
              </a:ext>
            </a:extLst>
          </p:cNvPr>
          <p:cNvSpPr txBox="1"/>
          <p:nvPr/>
        </p:nvSpPr>
        <p:spPr>
          <a:xfrm>
            <a:off x="1235186" y="2524153"/>
            <a:ext cx="5593167" cy="461665"/>
          </a:xfrm>
          <a:prstGeom prst="rect">
            <a:avLst/>
          </a:prstGeom>
          <a:noFill/>
        </p:spPr>
        <p:txBody>
          <a:bodyPr wrap="square" rtlCol="0">
            <a:spAutoFit/>
          </a:bodyPr>
          <a:lstStyle/>
          <a:p>
            <a:pPr marL="342900" indent="-342900">
              <a:buFont typeface="Arial" panose="020B0604020202020204" pitchFamily="34" charset="0"/>
              <a:buChar char="•"/>
            </a:pPr>
            <a:r>
              <a:rPr lang="en-HK" sz="2400" dirty="0"/>
              <a:t>External IR-based Implementation</a:t>
            </a:r>
          </a:p>
        </p:txBody>
      </p:sp>
      <p:sp>
        <p:nvSpPr>
          <p:cNvPr id="2" name="Slide Number Placeholder 1">
            <a:extLst>
              <a:ext uri="{FF2B5EF4-FFF2-40B4-BE49-F238E27FC236}">
                <a16:creationId xmlns:a16="http://schemas.microsoft.com/office/drawing/2014/main" id="{6A1CEDA8-A9A4-FF4D-8509-55E86AAF84C4}"/>
              </a:ext>
            </a:extLst>
          </p:cNvPr>
          <p:cNvSpPr>
            <a:spLocks noGrp="1"/>
          </p:cNvSpPr>
          <p:nvPr>
            <p:ph type="sldNum" sz="quarter" idx="12"/>
          </p:nvPr>
        </p:nvSpPr>
        <p:spPr/>
        <p:txBody>
          <a:bodyPr/>
          <a:lstStyle/>
          <a:p>
            <a:fld id="{FB4528FC-90C6-BD4E-B8A6-B6E7D1650F73}" type="slidenum">
              <a:rPr lang="en-US" smtClean="0"/>
              <a:t>10</a:t>
            </a:fld>
            <a:endParaRPr lang="en-US"/>
          </a:p>
        </p:txBody>
      </p:sp>
      <p:sp>
        <p:nvSpPr>
          <p:cNvPr id="62" name="TextBox 61">
            <a:extLst>
              <a:ext uri="{FF2B5EF4-FFF2-40B4-BE49-F238E27FC236}">
                <a16:creationId xmlns:a16="http://schemas.microsoft.com/office/drawing/2014/main" id="{468C4BEC-BC99-1A4D-8A20-137AFF8DBB37}"/>
              </a:ext>
            </a:extLst>
          </p:cNvPr>
          <p:cNvSpPr txBox="1"/>
          <p:nvPr/>
        </p:nvSpPr>
        <p:spPr>
          <a:xfrm>
            <a:off x="1391940" y="3872183"/>
            <a:ext cx="9868243" cy="830997"/>
          </a:xfrm>
          <a:prstGeom prst="rect">
            <a:avLst/>
          </a:prstGeom>
          <a:noFill/>
        </p:spPr>
        <p:txBody>
          <a:bodyPr wrap="square" rtlCol="0">
            <a:spAutoFit/>
          </a:bodyPr>
          <a:lstStyle/>
          <a:p>
            <a:r>
              <a:rPr lang="en-HK" sz="2400" dirty="0"/>
              <a:t>The distorting IR must have the </a:t>
            </a:r>
            <a:r>
              <a:rPr lang="en-HK" sz="2400" dirty="0">
                <a:solidFill>
                  <a:srgbClr val="FF0000"/>
                </a:solidFill>
              </a:rPr>
              <a:t>same wavelength </a:t>
            </a:r>
            <a:r>
              <a:rPr lang="en-HK" sz="2400" dirty="0"/>
              <a:t>and </a:t>
            </a:r>
            <a:r>
              <a:rPr lang="en-HK" sz="2400" dirty="0">
                <a:solidFill>
                  <a:srgbClr val="FF0000"/>
                </a:solidFill>
              </a:rPr>
              <a:t>modulation frequency </a:t>
            </a:r>
            <a:r>
              <a:rPr lang="en-HK" sz="2400" dirty="0"/>
              <a:t>as the </a:t>
            </a:r>
            <a:r>
              <a:rPr lang="en-HK" sz="2400" dirty="0" err="1"/>
              <a:t>ToF</a:t>
            </a:r>
            <a:r>
              <a:rPr lang="en-HK" sz="2400" dirty="0"/>
              <a:t> depth camera.</a:t>
            </a:r>
          </a:p>
        </p:txBody>
      </p:sp>
    </p:spTree>
    <p:custDataLst>
      <p:tags r:id="rId1"/>
    </p:custDataLst>
    <p:extLst>
      <p:ext uri="{BB962C8B-B14F-4D97-AF65-F5344CB8AC3E}">
        <p14:creationId xmlns:p14="http://schemas.microsoft.com/office/powerpoint/2010/main" val="22453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1"/>
      <p:bldP spid="61" grpId="1"/>
      <p:bldP spid="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17">
            <a:extLst>
              <a:ext uri="{FF2B5EF4-FFF2-40B4-BE49-F238E27FC236}">
                <a16:creationId xmlns:a16="http://schemas.microsoft.com/office/drawing/2014/main" id="{92284766-E718-9747-9A5D-4508A3A6621C}"/>
              </a:ext>
            </a:extLst>
          </p:cNvPr>
          <p:cNvSpPr/>
          <p:nvPr/>
        </p:nvSpPr>
        <p:spPr>
          <a:xfrm>
            <a:off x="1232660" y="2825340"/>
            <a:ext cx="1116000" cy="63852"/>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1" name="TextBox 40">
            <a:extLst>
              <a:ext uri="{FF2B5EF4-FFF2-40B4-BE49-F238E27FC236}">
                <a16:creationId xmlns:a16="http://schemas.microsoft.com/office/drawing/2014/main" id="{7912A798-FDE4-7747-AAD3-745AEA89F05C}"/>
              </a:ext>
            </a:extLst>
          </p:cNvPr>
          <p:cNvSpPr txBox="1"/>
          <p:nvPr/>
        </p:nvSpPr>
        <p:spPr>
          <a:xfrm>
            <a:off x="1128945" y="2496734"/>
            <a:ext cx="1927860" cy="369332"/>
          </a:xfrm>
          <a:prstGeom prst="rect">
            <a:avLst/>
          </a:prstGeom>
          <a:noFill/>
        </p:spPr>
        <p:txBody>
          <a:bodyPr wrap="square" rtlCol="0">
            <a:spAutoFit/>
          </a:bodyPr>
          <a:lstStyle/>
          <a:p>
            <a:r>
              <a:rPr lang="en-HK" b="1" dirty="0"/>
              <a:t>Cover board</a:t>
            </a:r>
          </a:p>
        </p:txBody>
      </p:sp>
      <p:grpSp>
        <p:nvGrpSpPr>
          <p:cNvPr id="3" name="Group 2">
            <a:extLst>
              <a:ext uri="{FF2B5EF4-FFF2-40B4-BE49-F238E27FC236}">
                <a16:creationId xmlns:a16="http://schemas.microsoft.com/office/drawing/2014/main" id="{C268B17E-DF89-2F4D-AA02-B98E95104232}"/>
              </a:ext>
            </a:extLst>
          </p:cNvPr>
          <p:cNvGrpSpPr/>
          <p:nvPr/>
        </p:nvGrpSpPr>
        <p:grpSpPr>
          <a:xfrm>
            <a:off x="1688333" y="2893768"/>
            <a:ext cx="2071908" cy="2388866"/>
            <a:chOff x="2860310" y="2729383"/>
            <a:chExt cx="2071908" cy="2388866"/>
          </a:xfrm>
        </p:grpSpPr>
        <p:grpSp>
          <p:nvGrpSpPr>
            <p:cNvPr id="38" name="Group 37">
              <a:extLst>
                <a:ext uri="{FF2B5EF4-FFF2-40B4-BE49-F238E27FC236}">
                  <a16:creationId xmlns:a16="http://schemas.microsoft.com/office/drawing/2014/main" id="{AC48B5B4-677F-8442-98BB-0ED1030E54B7}"/>
                </a:ext>
              </a:extLst>
            </p:cNvPr>
            <p:cNvGrpSpPr/>
            <p:nvPr/>
          </p:nvGrpSpPr>
          <p:grpSpPr>
            <a:xfrm>
              <a:off x="2860310" y="2729383"/>
              <a:ext cx="817201" cy="2388866"/>
              <a:chOff x="3037379" y="1755228"/>
              <a:chExt cx="806970" cy="2388866"/>
            </a:xfrm>
          </p:grpSpPr>
          <p:grpSp>
            <p:nvGrpSpPr>
              <p:cNvPr id="51" name="Group 50">
                <a:extLst>
                  <a:ext uri="{FF2B5EF4-FFF2-40B4-BE49-F238E27FC236}">
                    <a16:creationId xmlns:a16="http://schemas.microsoft.com/office/drawing/2014/main" id="{839D4BBC-BD3B-D545-8991-E72599D317BA}"/>
                  </a:ext>
                </a:extLst>
              </p:cNvPr>
              <p:cNvGrpSpPr/>
              <p:nvPr/>
            </p:nvGrpSpPr>
            <p:grpSpPr>
              <a:xfrm>
                <a:off x="3037379" y="1755228"/>
                <a:ext cx="806970" cy="2388866"/>
                <a:chOff x="3037389" y="1755228"/>
                <a:chExt cx="806977" cy="2388866"/>
              </a:xfrm>
            </p:grpSpPr>
            <p:sp>
              <p:nvSpPr>
                <p:cNvPr id="53" name="Rounded Rectangle 147">
                  <a:extLst>
                    <a:ext uri="{FF2B5EF4-FFF2-40B4-BE49-F238E27FC236}">
                      <a16:creationId xmlns:a16="http://schemas.microsoft.com/office/drawing/2014/main" id="{8E3538D6-7AB7-9A4C-9389-5A30083E2CCB}"/>
                    </a:ext>
                  </a:extLst>
                </p:cNvPr>
                <p:cNvSpPr/>
                <p:nvPr/>
              </p:nvSpPr>
              <p:spPr bwMode="auto">
                <a:xfrm>
                  <a:off x="3174115" y="1755228"/>
                  <a:ext cx="525516" cy="809296"/>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solidFill>
                        <a:sysClr val="windowText" lastClr="000000"/>
                      </a:solidFill>
                    </a:ln>
                    <a:solidFill>
                      <a:schemeClr val="tx1"/>
                    </a:solidFill>
                    <a:effectLst/>
                    <a:latin typeface="Arial" panose="020B0604020202020204" pitchFamily="34" charset="0"/>
                    <a:ea typeface="宋体" panose="02010600030101010101" pitchFamily="2" charset="-122"/>
                  </a:endParaRPr>
                </a:p>
              </p:txBody>
            </p:sp>
            <p:sp>
              <p:nvSpPr>
                <p:cNvPr id="54" name="Rounded Rectangle 148">
                  <a:extLst>
                    <a:ext uri="{FF2B5EF4-FFF2-40B4-BE49-F238E27FC236}">
                      <a16:creationId xmlns:a16="http://schemas.microsoft.com/office/drawing/2014/main" id="{362704C3-ADAE-554D-AA64-48A906BA35E9}"/>
                    </a:ext>
                  </a:extLst>
                </p:cNvPr>
                <p:cNvSpPr/>
                <p:nvPr/>
              </p:nvSpPr>
              <p:spPr bwMode="auto">
                <a:xfrm>
                  <a:off x="3410596" y="2028498"/>
                  <a:ext cx="57806" cy="299545"/>
                </a:xfrm>
                <a:prstGeom prst="roundRect">
                  <a:avLst/>
                </a:prstGeom>
                <a:no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solidFill>
                        <a:sysClr val="windowText" lastClr="000000"/>
                      </a:solidFill>
                    </a:ln>
                    <a:solidFill>
                      <a:schemeClr val="tx1"/>
                    </a:solidFill>
                    <a:effectLst/>
                    <a:latin typeface="Arial" panose="020B0604020202020204" pitchFamily="34" charset="0"/>
                    <a:ea typeface="宋体" panose="02010600030101010101" pitchFamily="2" charset="-122"/>
                  </a:endParaRPr>
                </a:p>
              </p:txBody>
            </p:sp>
            <p:sp>
              <p:nvSpPr>
                <p:cNvPr id="55" name="Trapezium 149">
                  <a:extLst>
                    <a:ext uri="{FF2B5EF4-FFF2-40B4-BE49-F238E27FC236}">
                      <a16:creationId xmlns:a16="http://schemas.microsoft.com/office/drawing/2014/main" id="{2FF756DA-8A78-D341-A82B-2447C563CCF6}"/>
                    </a:ext>
                  </a:extLst>
                </p:cNvPr>
                <p:cNvSpPr/>
                <p:nvPr/>
              </p:nvSpPr>
              <p:spPr bwMode="auto">
                <a:xfrm rot="5400000">
                  <a:off x="2894227" y="2171660"/>
                  <a:ext cx="420416" cy="134091"/>
                </a:xfrm>
                <a:prstGeom prst="trapezoid">
                  <a:avLst/>
                </a:prstGeom>
                <a:solidFill>
                  <a:schemeClr val="bg1">
                    <a:lumMod val="8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6" name="Rounded Rectangle 150">
                  <a:extLst>
                    <a:ext uri="{FF2B5EF4-FFF2-40B4-BE49-F238E27FC236}">
                      <a16:creationId xmlns:a16="http://schemas.microsoft.com/office/drawing/2014/main" id="{349BC2C8-79F8-B845-BEB1-C1B6A3F3DCAB}"/>
                    </a:ext>
                  </a:extLst>
                </p:cNvPr>
                <p:cNvSpPr/>
                <p:nvPr/>
              </p:nvSpPr>
              <p:spPr bwMode="auto">
                <a:xfrm>
                  <a:off x="3284474" y="2567150"/>
                  <a:ext cx="304799" cy="115614"/>
                </a:xfrm>
                <a:prstGeom prst="roundRect">
                  <a:avLst/>
                </a:prstGeom>
                <a:solidFill>
                  <a:schemeClr val="bg1">
                    <a:lumMod val="50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7" name="Rounded Rectangle 151">
                  <a:extLst>
                    <a:ext uri="{FF2B5EF4-FFF2-40B4-BE49-F238E27FC236}">
                      <a16:creationId xmlns:a16="http://schemas.microsoft.com/office/drawing/2014/main" id="{9881C90C-0D0E-D841-AEEA-D2587C86FC79}"/>
                    </a:ext>
                  </a:extLst>
                </p:cNvPr>
                <p:cNvSpPr/>
                <p:nvPr/>
              </p:nvSpPr>
              <p:spPr bwMode="auto">
                <a:xfrm rot="12798324" flipV="1">
                  <a:off x="3056641" y="2818728"/>
                  <a:ext cx="152415" cy="1178473"/>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8" name="Rounded Rectangle 152">
                  <a:extLst>
                    <a:ext uri="{FF2B5EF4-FFF2-40B4-BE49-F238E27FC236}">
                      <a16:creationId xmlns:a16="http://schemas.microsoft.com/office/drawing/2014/main" id="{BC0C0EDE-1CB4-D94C-99BE-DFE0BC5E8363}"/>
                    </a:ext>
                  </a:extLst>
                </p:cNvPr>
                <p:cNvSpPr/>
                <p:nvPr/>
              </p:nvSpPr>
              <p:spPr bwMode="auto">
                <a:xfrm rot="11161529" flipV="1">
                  <a:off x="3318814" y="2965621"/>
                  <a:ext cx="152415" cy="1178473"/>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9" name="Rounded Rectangle 153">
                  <a:extLst>
                    <a:ext uri="{FF2B5EF4-FFF2-40B4-BE49-F238E27FC236}">
                      <a16:creationId xmlns:a16="http://schemas.microsoft.com/office/drawing/2014/main" id="{E52F7CA2-B4E8-554F-AA46-43E6A506AF43}"/>
                    </a:ext>
                  </a:extLst>
                </p:cNvPr>
                <p:cNvSpPr/>
                <p:nvPr/>
              </p:nvSpPr>
              <p:spPr bwMode="auto">
                <a:xfrm rot="8842887" flipV="1">
                  <a:off x="3691950" y="2859159"/>
                  <a:ext cx="152416" cy="1178473"/>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0" name="Rounded Rectangle 154">
                  <a:extLst>
                    <a:ext uri="{FF2B5EF4-FFF2-40B4-BE49-F238E27FC236}">
                      <a16:creationId xmlns:a16="http://schemas.microsoft.com/office/drawing/2014/main" id="{418F953B-4A20-9E4B-B21D-E837997444D4}"/>
                    </a:ext>
                  </a:extLst>
                </p:cNvPr>
                <p:cNvSpPr/>
                <p:nvPr/>
              </p:nvSpPr>
              <p:spPr bwMode="auto">
                <a:xfrm>
                  <a:off x="3305502" y="2691958"/>
                  <a:ext cx="273270" cy="286409"/>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52" name="Rounded Rectangle 144">
                <a:extLst>
                  <a:ext uri="{FF2B5EF4-FFF2-40B4-BE49-F238E27FC236}">
                    <a16:creationId xmlns:a16="http://schemas.microsoft.com/office/drawing/2014/main" id="{04BA2BCD-A30D-0E46-83C8-063B66506F1C}"/>
                  </a:ext>
                </a:extLst>
              </p:cNvPr>
              <p:cNvSpPr>
                <a:spLocks noChangeAspect="1"/>
              </p:cNvSpPr>
              <p:nvPr/>
            </p:nvSpPr>
            <p:spPr bwMode="auto">
              <a:xfrm>
                <a:off x="3132812" y="1837667"/>
                <a:ext cx="59631" cy="144000"/>
              </a:xfrm>
              <a:prstGeom prst="roundRect">
                <a:avLst/>
              </a:prstGeom>
              <a:solidFill>
                <a:srgbClr val="FF0000"/>
              </a:solidFill>
              <a:ln w="9525" cap="flat" cmpd="sng" algn="ctr">
                <a:no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40" name="TextBox 39">
              <a:extLst>
                <a:ext uri="{FF2B5EF4-FFF2-40B4-BE49-F238E27FC236}">
                  <a16:creationId xmlns:a16="http://schemas.microsoft.com/office/drawing/2014/main" id="{CA82E339-4D96-E44D-B2C6-D32967F00EE8}"/>
                </a:ext>
              </a:extLst>
            </p:cNvPr>
            <p:cNvSpPr txBox="1"/>
            <p:nvPr/>
          </p:nvSpPr>
          <p:spPr>
            <a:xfrm>
              <a:off x="3712071" y="2841222"/>
              <a:ext cx="1220147" cy="369332"/>
            </a:xfrm>
            <a:prstGeom prst="rect">
              <a:avLst/>
            </a:prstGeom>
            <a:noFill/>
          </p:spPr>
          <p:txBody>
            <a:bodyPr wrap="square" rtlCol="0">
              <a:spAutoFit/>
            </a:bodyPr>
            <a:lstStyle/>
            <a:p>
              <a:r>
                <a:rPr lang="en-HK" b="1">
                  <a:solidFill>
                    <a:srgbClr val="FF0000"/>
                  </a:solidFill>
                </a:rPr>
                <a:t>Emitter</a:t>
              </a:r>
            </a:p>
          </p:txBody>
        </p:sp>
        <p:cxnSp>
          <p:nvCxnSpPr>
            <p:cNvPr id="42" name="Straight Arrow Connector 41">
              <a:extLst>
                <a:ext uri="{FF2B5EF4-FFF2-40B4-BE49-F238E27FC236}">
                  <a16:creationId xmlns:a16="http://schemas.microsoft.com/office/drawing/2014/main" id="{FBE089E9-BB8B-7442-84E4-D544534564FD}"/>
                </a:ext>
              </a:extLst>
            </p:cNvPr>
            <p:cNvCxnSpPr>
              <a:cxnSpLocks/>
              <a:stCxn id="40" idx="1"/>
            </p:cNvCxnSpPr>
            <p:nvPr/>
          </p:nvCxnSpPr>
          <p:spPr>
            <a:xfrm flipH="1" flipV="1">
              <a:off x="3053345" y="2883822"/>
              <a:ext cx="658726" cy="14206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a:extLst>
              <a:ext uri="{FF2B5EF4-FFF2-40B4-BE49-F238E27FC236}">
                <a16:creationId xmlns:a16="http://schemas.microsoft.com/office/drawing/2014/main" id="{DC1473F4-F020-624D-82F2-88D063BF04B1}"/>
              </a:ext>
            </a:extLst>
          </p:cNvPr>
          <p:cNvCxnSpPr>
            <a:cxnSpLocks/>
            <a:stCxn id="52" idx="1"/>
          </p:cNvCxnSpPr>
          <p:nvPr/>
        </p:nvCxnSpPr>
        <p:spPr>
          <a:xfrm flipH="1" flipV="1">
            <a:off x="1357966" y="2893768"/>
            <a:ext cx="427010" cy="154439"/>
          </a:xfrm>
          <a:prstGeom prst="straightConnector1">
            <a:avLst/>
          </a:prstGeom>
          <a:ln w="41275">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9EA89D9-143A-D242-B871-7928AFAC536E}"/>
              </a:ext>
            </a:extLst>
          </p:cNvPr>
          <p:cNvCxnSpPr>
            <a:cxnSpLocks/>
          </p:cNvCxnSpPr>
          <p:nvPr/>
        </p:nvCxnSpPr>
        <p:spPr>
          <a:xfrm>
            <a:off x="1330187" y="2897189"/>
            <a:ext cx="331436" cy="624085"/>
          </a:xfrm>
          <a:prstGeom prst="straightConnector1">
            <a:avLst/>
          </a:prstGeom>
          <a:ln w="41275">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6E1A78-B878-BB4E-A6A2-D9C667BF0526}"/>
              </a:ext>
            </a:extLst>
          </p:cNvPr>
          <p:cNvSpPr txBox="1"/>
          <p:nvPr/>
        </p:nvSpPr>
        <p:spPr>
          <a:xfrm>
            <a:off x="146369" y="3023431"/>
            <a:ext cx="1340432" cy="369332"/>
          </a:xfrm>
          <a:prstGeom prst="rect">
            <a:avLst/>
          </a:prstGeom>
          <a:noFill/>
        </p:spPr>
        <p:txBody>
          <a:bodyPr wrap="none" rtlCol="0">
            <a:spAutoFit/>
          </a:bodyPr>
          <a:lstStyle/>
          <a:p>
            <a:r>
              <a:rPr lang="en-US">
                <a:solidFill>
                  <a:schemeClr val="accent2">
                    <a:lumMod val="75000"/>
                  </a:schemeClr>
                </a:solidFill>
              </a:rPr>
              <a:t>Distorting IR</a:t>
            </a:r>
          </a:p>
        </p:txBody>
      </p:sp>
      <p:sp>
        <p:nvSpPr>
          <p:cNvPr id="35" name="标题 4">
            <a:extLst>
              <a:ext uri="{FF2B5EF4-FFF2-40B4-BE49-F238E27FC236}">
                <a16:creationId xmlns:a16="http://schemas.microsoft.com/office/drawing/2014/main" id="{5F3A7166-5463-3044-B49A-D82AFC770BED}"/>
              </a:ext>
            </a:extLst>
          </p:cNvPr>
          <p:cNvSpPr txBox="1">
            <a:spLocks/>
          </p:cNvSpPr>
          <p:nvPr/>
        </p:nvSpPr>
        <p:spPr>
          <a:xfrm>
            <a:off x="612329" y="500637"/>
            <a:ext cx="974103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i="1" dirty="0" err="1"/>
              <a:t>UltraDepth</a:t>
            </a:r>
            <a:r>
              <a:rPr lang="en-US" altLang="zh-CN" sz="3600" dirty="0"/>
              <a:t>: Reflection-based Implementation</a:t>
            </a:r>
            <a:endParaRPr lang="zh-CN" altLang="en-US" sz="3600" dirty="0"/>
          </a:p>
        </p:txBody>
      </p:sp>
      <p:grpSp>
        <p:nvGrpSpPr>
          <p:cNvPr id="33" name="Group 32">
            <a:extLst>
              <a:ext uri="{FF2B5EF4-FFF2-40B4-BE49-F238E27FC236}">
                <a16:creationId xmlns:a16="http://schemas.microsoft.com/office/drawing/2014/main" id="{D36D6FF4-E200-2C45-9C7D-3094E60772BA}"/>
              </a:ext>
            </a:extLst>
          </p:cNvPr>
          <p:cNvGrpSpPr>
            <a:grpSpLocks noChangeAspect="1"/>
          </p:cNvGrpSpPr>
          <p:nvPr/>
        </p:nvGrpSpPr>
        <p:grpSpPr>
          <a:xfrm>
            <a:off x="3773943" y="2353702"/>
            <a:ext cx="2434260" cy="3132000"/>
            <a:chOff x="3524250" y="0"/>
            <a:chExt cx="5330190" cy="6858000"/>
          </a:xfrm>
        </p:grpSpPr>
        <p:pic>
          <p:nvPicPr>
            <p:cNvPr id="36" name="Picture 35" descr="A picture containing wall, indoor&#10;&#10;Description automatically generated">
              <a:extLst>
                <a:ext uri="{FF2B5EF4-FFF2-40B4-BE49-F238E27FC236}">
                  <a16:creationId xmlns:a16="http://schemas.microsoft.com/office/drawing/2014/main" id="{97CA46E0-B90C-A64F-A73A-544F6C223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
          <p:nvSpPr>
            <p:cNvPr id="37" name="TextBox 36">
              <a:extLst>
                <a:ext uri="{FF2B5EF4-FFF2-40B4-BE49-F238E27FC236}">
                  <a16:creationId xmlns:a16="http://schemas.microsoft.com/office/drawing/2014/main" id="{33669057-CCD3-7A4F-B518-DD5C9664FBA4}"/>
                </a:ext>
              </a:extLst>
            </p:cNvPr>
            <p:cNvSpPr txBox="1"/>
            <p:nvPr/>
          </p:nvSpPr>
          <p:spPr>
            <a:xfrm>
              <a:off x="3647190" y="95935"/>
              <a:ext cx="3515610" cy="808710"/>
            </a:xfrm>
            <a:prstGeom prst="rect">
              <a:avLst/>
            </a:prstGeom>
            <a:noFill/>
          </p:spPr>
          <p:txBody>
            <a:bodyPr wrap="square" rtlCol="0">
              <a:spAutoFit/>
            </a:bodyPr>
            <a:lstStyle/>
            <a:p>
              <a:r>
                <a:rPr lang="en-US" b="1" dirty="0">
                  <a:solidFill>
                    <a:srgbClr val="FF0000"/>
                  </a:solidFill>
                </a:rPr>
                <a:t>Cover board</a:t>
              </a:r>
            </a:p>
          </p:txBody>
        </p:sp>
        <p:sp>
          <p:nvSpPr>
            <p:cNvPr id="44" name="TextBox 43">
              <a:extLst>
                <a:ext uri="{FF2B5EF4-FFF2-40B4-BE49-F238E27FC236}">
                  <a16:creationId xmlns:a16="http://schemas.microsoft.com/office/drawing/2014/main" id="{8E636AE2-3378-4742-BDA8-6E673A5DF5E7}"/>
                </a:ext>
              </a:extLst>
            </p:cNvPr>
            <p:cNvSpPr txBox="1"/>
            <p:nvPr/>
          </p:nvSpPr>
          <p:spPr>
            <a:xfrm>
              <a:off x="3524250" y="2508051"/>
              <a:ext cx="2084070" cy="808710"/>
            </a:xfrm>
            <a:prstGeom prst="rect">
              <a:avLst/>
            </a:prstGeom>
            <a:noFill/>
          </p:spPr>
          <p:txBody>
            <a:bodyPr wrap="square" rtlCol="0">
              <a:spAutoFit/>
            </a:bodyPr>
            <a:lstStyle/>
            <a:p>
              <a:r>
                <a:rPr lang="en-US" b="1" dirty="0">
                  <a:solidFill>
                    <a:srgbClr val="FF0000"/>
                  </a:solidFill>
                </a:rPr>
                <a:t>Emitter</a:t>
              </a:r>
            </a:p>
          </p:txBody>
        </p:sp>
        <p:sp>
          <p:nvSpPr>
            <p:cNvPr id="45" name="TextBox 44">
              <a:extLst>
                <a:ext uri="{FF2B5EF4-FFF2-40B4-BE49-F238E27FC236}">
                  <a16:creationId xmlns:a16="http://schemas.microsoft.com/office/drawing/2014/main" id="{EB357039-A41C-124F-B0EE-D6C3C07A92AB}"/>
                </a:ext>
              </a:extLst>
            </p:cNvPr>
            <p:cNvSpPr txBox="1"/>
            <p:nvPr/>
          </p:nvSpPr>
          <p:spPr>
            <a:xfrm>
              <a:off x="7377660" y="2653606"/>
              <a:ext cx="1476780" cy="808710"/>
            </a:xfrm>
            <a:prstGeom prst="rect">
              <a:avLst/>
            </a:prstGeom>
            <a:noFill/>
          </p:spPr>
          <p:txBody>
            <a:bodyPr wrap="square" rtlCol="0">
              <a:spAutoFit/>
            </a:bodyPr>
            <a:lstStyle/>
            <a:p>
              <a:r>
                <a:rPr lang="en-US" b="1" dirty="0">
                  <a:solidFill>
                    <a:srgbClr val="FF0000"/>
                  </a:solidFill>
                </a:rPr>
                <a:t>Lens</a:t>
              </a:r>
            </a:p>
          </p:txBody>
        </p:sp>
        <p:cxnSp>
          <p:nvCxnSpPr>
            <p:cNvPr id="46" name="Straight Arrow Connector 45">
              <a:extLst>
                <a:ext uri="{FF2B5EF4-FFF2-40B4-BE49-F238E27FC236}">
                  <a16:creationId xmlns:a16="http://schemas.microsoft.com/office/drawing/2014/main" id="{1D8E92AB-384A-3C47-8CD9-4D18FAD67DEE}"/>
                </a:ext>
              </a:extLst>
            </p:cNvPr>
            <p:cNvCxnSpPr>
              <a:cxnSpLocks/>
            </p:cNvCxnSpPr>
            <p:nvPr/>
          </p:nvCxnSpPr>
          <p:spPr>
            <a:xfrm>
              <a:off x="4566285" y="854602"/>
              <a:ext cx="721995" cy="40506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4B34482-CF2D-CC46-8DC1-D0D1BE108937}"/>
                </a:ext>
              </a:extLst>
            </p:cNvPr>
            <p:cNvCxnSpPr>
              <a:cxnSpLocks/>
            </p:cNvCxnSpPr>
            <p:nvPr/>
          </p:nvCxnSpPr>
          <p:spPr>
            <a:xfrm flipV="1">
              <a:off x="4450080" y="2373973"/>
              <a:ext cx="992887" cy="134079"/>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42A9508-C2DF-4848-97B7-412440ADC475}"/>
                </a:ext>
              </a:extLst>
            </p:cNvPr>
            <p:cNvCxnSpPr>
              <a:cxnSpLocks/>
              <a:stCxn id="45" idx="1"/>
            </p:cNvCxnSpPr>
            <p:nvPr/>
          </p:nvCxnSpPr>
          <p:spPr>
            <a:xfrm flipH="1" flipV="1">
              <a:off x="6212619" y="2508060"/>
              <a:ext cx="1165041" cy="54990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0C7851C9-78A5-F34D-BCDB-CEEF0C99ED42}"/>
              </a:ext>
            </a:extLst>
          </p:cNvPr>
          <p:cNvSpPr txBox="1"/>
          <p:nvPr/>
        </p:nvSpPr>
        <p:spPr>
          <a:xfrm>
            <a:off x="6630146" y="2548902"/>
            <a:ext cx="5593167" cy="830997"/>
          </a:xfrm>
          <a:prstGeom prst="rect">
            <a:avLst/>
          </a:prstGeom>
          <a:noFill/>
        </p:spPr>
        <p:txBody>
          <a:bodyPr wrap="square" rtlCol="0">
            <a:spAutoFit/>
          </a:bodyPr>
          <a:lstStyle/>
          <a:p>
            <a:pPr marL="342900" indent="-342900">
              <a:buFont typeface="Arial" panose="020B0604020202020204" pitchFamily="34" charset="0"/>
              <a:buChar char="•"/>
            </a:pPr>
            <a:r>
              <a:rPr lang="en-HK" sz="2400" dirty="0"/>
              <a:t>Part of the emitted IR is reflected by the cover board and serves as distorting IR.</a:t>
            </a:r>
          </a:p>
        </p:txBody>
      </p:sp>
      <p:sp>
        <p:nvSpPr>
          <p:cNvPr id="7" name="TextBox 6">
            <a:extLst>
              <a:ext uri="{FF2B5EF4-FFF2-40B4-BE49-F238E27FC236}">
                <a16:creationId xmlns:a16="http://schemas.microsoft.com/office/drawing/2014/main" id="{52C87644-87BF-0246-AD65-FA92FFD0A597}"/>
              </a:ext>
            </a:extLst>
          </p:cNvPr>
          <p:cNvSpPr txBox="1"/>
          <p:nvPr/>
        </p:nvSpPr>
        <p:spPr>
          <a:xfrm>
            <a:off x="8268237" y="4288665"/>
            <a:ext cx="184731" cy="369332"/>
          </a:xfrm>
          <a:prstGeom prst="rect">
            <a:avLst/>
          </a:prstGeom>
          <a:noFill/>
        </p:spPr>
        <p:txBody>
          <a:bodyPr wrap="none" rtlCol="0">
            <a:spAutoFit/>
          </a:bodyPr>
          <a:lstStyle/>
          <a:p>
            <a:endParaRPr lang="en-US" dirty="0"/>
          </a:p>
        </p:txBody>
      </p:sp>
      <p:sp>
        <p:nvSpPr>
          <p:cNvPr id="61" name="TextBox 60">
            <a:extLst>
              <a:ext uri="{FF2B5EF4-FFF2-40B4-BE49-F238E27FC236}">
                <a16:creationId xmlns:a16="http://schemas.microsoft.com/office/drawing/2014/main" id="{369DD3B5-6838-D842-BD3A-23FC5A0CDDE8}"/>
              </a:ext>
            </a:extLst>
          </p:cNvPr>
          <p:cNvSpPr txBox="1"/>
          <p:nvPr/>
        </p:nvSpPr>
        <p:spPr>
          <a:xfrm>
            <a:off x="6643336" y="3731051"/>
            <a:ext cx="5593167" cy="830997"/>
          </a:xfrm>
          <a:prstGeom prst="rect">
            <a:avLst/>
          </a:prstGeom>
          <a:noFill/>
        </p:spPr>
        <p:txBody>
          <a:bodyPr wrap="square" rtlCol="0">
            <a:spAutoFit/>
          </a:bodyPr>
          <a:lstStyle/>
          <a:p>
            <a:pPr marL="342900" indent="-342900">
              <a:buFont typeface="Arial" panose="020B0604020202020204" pitchFamily="34" charset="0"/>
              <a:buChar char="•"/>
            </a:pPr>
            <a:r>
              <a:rPr lang="en-HK" sz="2400" dirty="0"/>
              <a:t>Common objects like walls, furniture can also work.</a:t>
            </a:r>
          </a:p>
        </p:txBody>
      </p:sp>
      <p:sp>
        <p:nvSpPr>
          <p:cNvPr id="2" name="Slide Number Placeholder 1">
            <a:extLst>
              <a:ext uri="{FF2B5EF4-FFF2-40B4-BE49-F238E27FC236}">
                <a16:creationId xmlns:a16="http://schemas.microsoft.com/office/drawing/2014/main" id="{6A1CEDA8-A9A4-FF4D-8509-55E86AAF84C4}"/>
              </a:ext>
            </a:extLst>
          </p:cNvPr>
          <p:cNvSpPr>
            <a:spLocks noGrp="1"/>
          </p:cNvSpPr>
          <p:nvPr>
            <p:ph type="sldNum" sz="quarter" idx="12"/>
          </p:nvPr>
        </p:nvSpPr>
        <p:spPr/>
        <p:txBody>
          <a:bodyPr/>
          <a:lstStyle/>
          <a:p>
            <a:fld id="{FB4528FC-90C6-BD4E-B8A6-B6E7D1650F73}" type="slidenum">
              <a:rPr lang="en-US" smtClean="0"/>
              <a:t>11</a:t>
            </a:fld>
            <a:endParaRPr lang="en-US"/>
          </a:p>
        </p:txBody>
      </p:sp>
    </p:spTree>
    <p:custDataLst>
      <p:tags r:id="rId1"/>
    </p:custDataLst>
    <p:extLst>
      <p:ext uri="{BB962C8B-B14F-4D97-AF65-F5344CB8AC3E}">
        <p14:creationId xmlns:p14="http://schemas.microsoft.com/office/powerpoint/2010/main" val="27002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grpId="1" nodeType="clickEffect">
                                  <p:stCondLst>
                                    <p:cond delay="0"/>
                                  </p:stCondLst>
                                  <p:childTnLst>
                                    <p:animScale>
                                      <p:cBhvr>
                                        <p:cTn id="17" dur="300" fill="hold"/>
                                        <p:tgtEl>
                                          <p:spTgt spid="39"/>
                                        </p:tgtEl>
                                      </p:cBhvr>
                                      <p:by x="150000" y="150000"/>
                                    </p:animScale>
                                  </p:childTnLst>
                                </p:cTn>
                              </p:par>
                            </p:childTnLst>
                          </p:cTn>
                        </p:par>
                        <p:par>
                          <p:cTn id="18" fill="hold">
                            <p:stCondLst>
                              <p:cond delay="300"/>
                            </p:stCondLst>
                            <p:childTnLst>
                              <p:par>
                                <p:cTn id="19" presetID="6" presetClass="emph" presetSubtype="0" fill="hold" grpId="2" nodeType="afterEffect">
                                  <p:stCondLst>
                                    <p:cond delay="0"/>
                                  </p:stCondLst>
                                  <p:childTnLst>
                                    <p:animScale>
                                      <p:cBhvr>
                                        <p:cTn id="20" dur="300" fill="hold"/>
                                        <p:tgtEl>
                                          <p:spTgt spid="39"/>
                                        </p:tgtEl>
                                      </p:cBhvr>
                                      <p:by x="66000" y="66000"/>
                                    </p:animScale>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1" animBg="1"/>
      <p:bldP spid="39" grpId="2" animBg="1"/>
      <p:bldP spid="6" grpId="0"/>
      <p:bldP spid="50"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a:extLst>
              <a:ext uri="{FF2B5EF4-FFF2-40B4-BE49-F238E27FC236}">
                <a16:creationId xmlns:a16="http://schemas.microsoft.com/office/drawing/2014/main" id="{93D12EBA-1022-4044-B062-D597BE5377EB}"/>
              </a:ext>
            </a:extLst>
          </p:cNvPr>
          <p:cNvSpPr txBox="1">
            <a:spLocks/>
          </p:cNvSpPr>
          <p:nvPr/>
        </p:nvSpPr>
        <p:spPr>
          <a:xfrm>
            <a:off x="612329" y="500637"/>
            <a:ext cx="974103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i="1" dirty="0" err="1"/>
              <a:t>UltraDepth</a:t>
            </a:r>
            <a:r>
              <a:rPr lang="en-US" altLang="zh-CN" sz="3600" dirty="0"/>
              <a:t>: External IR-based Implementation</a:t>
            </a:r>
            <a:endParaRPr lang="zh-CN" altLang="en-US" sz="3600" dirty="0"/>
          </a:p>
        </p:txBody>
      </p:sp>
      <p:sp>
        <p:nvSpPr>
          <p:cNvPr id="2" name="Rectangle 1">
            <a:extLst>
              <a:ext uri="{FF2B5EF4-FFF2-40B4-BE49-F238E27FC236}">
                <a16:creationId xmlns:a16="http://schemas.microsoft.com/office/drawing/2014/main" id="{5CADD190-0072-8E46-ADEC-6972D4E34F28}"/>
              </a:ext>
            </a:extLst>
          </p:cNvPr>
          <p:cNvSpPr/>
          <p:nvPr/>
        </p:nvSpPr>
        <p:spPr>
          <a:xfrm>
            <a:off x="845712" y="1508854"/>
            <a:ext cx="9741038" cy="461665"/>
          </a:xfrm>
          <a:prstGeom prst="rect">
            <a:avLst/>
          </a:prstGeom>
        </p:spPr>
        <p:txBody>
          <a:bodyPr wrap="square">
            <a:spAutoFit/>
          </a:bodyPr>
          <a:lstStyle/>
          <a:p>
            <a:pPr marL="342900" lvl="0" indent="-342900">
              <a:buFont typeface="Arial" panose="020B0604020202020204" pitchFamily="34" charset="0"/>
              <a:buChar char="•"/>
            </a:pPr>
            <a:r>
              <a:rPr lang="en-HK" sz="2400" dirty="0">
                <a:solidFill>
                  <a:prstClr val="black"/>
                </a:solidFill>
              </a:rPr>
              <a:t>To use another </a:t>
            </a:r>
            <a:r>
              <a:rPr lang="en-HK" sz="2400" dirty="0" err="1">
                <a:solidFill>
                  <a:prstClr val="black"/>
                </a:solidFill>
              </a:rPr>
              <a:t>ToF</a:t>
            </a:r>
            <a:r>
              <a:rPr lang="en-HK" sz="2400" dirty="0">
                <a:solidFill>
                  <a:prstClr val="black"/>
                </a:solidFill>
              </a:rPr>
              <a:t> camera with the same model as distorting IR source.</a:t>
            </a:r>
          </a:p>
        </p:txBody>
      </p:sp>
      <p:grpSp>
        <p:nvGrpSpPr>
          <p:cNvPr id="5" name="Group 4">
            <a:extLst>
              <a:ext uri="{FF2B5EF4-FFF2-40B4-BE49-F238E27FC236}">
                <a16:creationId xmlns:a16="http://schemas.microsoft.com/office/drawing/2014/main" id="{018E9FCF-CD2A-E549-9778-5E460FE3431D}"/>
              </a:ext>
            </a:extLst>
          </p:cNvPr>
          <p:cNvGrpSpPr/>
          <p:nvPr/>
        </p:nvGrpSpPr>
        <p:grpSpPr>
          <a:xfrm>
            <a:off x="8182722" y="2323402"/>
            <a:ext cx="4009278" cy="2514853"/>
            <a:chOff x="6839834" y="2601927"/>
            <a:chExt cx="4009278" cy="2514853"/>
          </a:xfrm>
        </p:grpSpPr>
        <p:pic>
          <p:nvPicPr>
            <p:cNvPr id="7" name="Picture 6" descr="A close-up of a speaker&#10;&#10;Description automatically generated with low confidence">
              <a:extLst>
                <a:ext uri="{FF2B5EF4-FFF2-40B4-BE49-F238E27FC236}">
                  <a16:creationId xmlns:a16="http://schemas.microsoft.com/office/drawing/2014/main" id="{5095AF21-0A90-A54A-BFC8-A5DCD7A248D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670" b="96445" l="7661" r="94458">
                          <a14:foregroundMark x1="42298" y1="3326" x2="9861" y2="7798"/>
                          <a14:foregroundMark x1="9861" y1="7798" x2="5379" y2="12959"/>
                          <a14:foregroundMark x1="5379" y1="12959" x2="3749" y2="39679"/>
                          <a14:foregroundMark x1="3749" y1="39679" x2="4963" y2="80873"/>
                          <a14:foregroundMark x1="32269" y1="97003" x2="46862" y2="98050"/>
                          <a14:foregroundMark x1="46862" y1="98050" x2="60636" y2="97133"/>
                          <a14:foregroundMark x1="60636" y1="97133" x2="63376" y2="97220"/>
                          <a14:foregroundMark x1="73187" y1="96345" x2="78150" y2="95393"/>
                          <a14:foregroundMark x1="85887" y1="93715" x2="89894" y2="81422"/>
                          <a14:foregroundMark x1="89894" y1="81422" x2="90465" y2="72592"/>
                          <a14:foregroundMark x1="90465" y1="72592" x2="89079" y2="62156"/>
                          <a14:foregroundMark x1="89079" y1="62156" x2="37734" y2="3899"/>
                          <a14:foregroundMark x1="50448" y1="15596" x2="28769" y2="7569"/>
                          <a14:foregroundMark x1="28769" y1="7569" x2="14507" y2="13303"/>
                          <a14:foregroundMark x1="14507" y1="13303" x2="7090" y2="26720"/>
                          <a14:foregroundMark x1="7090" y1="26720" x2="1793" y2="58601"/>
                          <a14:foregroundMark x1="1793" y1="58601" x2="5623" y2="79014"/>
                          <a14:foregroundMark x1="6886" y1="81588" x2="11316" y2="90610"/>
                          <a14:foregroundMark x1="5623" y1="79014" x2="6549" y2="80900"/>
                          <a14:foregroundMark x1="23243" y1="93804" x2="64548" y2="81766"/>
                          <a14:foregroundMark x1="64548" y1="81766" x2="72372" y2="42890"/>
                          <a14:foregroundMark x1="72372" y1="42890" x2="64222" y2="24312"/>
                          <a14:foregroundMark x1="64222" y1="24312" x2="51100" y2="13188"/>
                          <a14:foregroundMark x1="51100" y1="13188" x2="43195" y2="10780"/>
                          <a14:foregroundMark x1="43195" y1="10780" x2="35778" y2="13188"/>
                          <a14:foregroundMark x1="35778" y1="13188" x2="34963" y2="14106"/>
                          <a14:foregroundMark x1="37408" y1="11468" x2="17930" y2="10321"/>
                          <a14:foregroundMark x1="17930" y1="10321" x2="7824" y2="17087"/>
                          <a14:foregroundMark x1="7824" y1="17087" x2="3667" y2="33830"/>
                          <a14:foregroundMark x1="3667" y1="33830" x2="3586" y2="51950"/>
                          <a14:foregroundMark x1="3586" y1="51950" x2="7661" y2="66743"/>
                          <a14:foregroundMark x1="7661" y1="66743" x2="17278" y2="80046"/>
                          <a14:foregroundMark x1="17278" y1="80046" x2="26650" y2="87041"/>
                          <a14:foregroundMark x1="26650" y1="87041" x2="35615" y2="87844"/>
                          <a14:foregroundMark x1="35615" y1="87844" x2="63081" y2="69954"/>
                          <a14:foregroundMark x1="63081" y1="69954" x2="69845" y2="54587"/>
                          <a14:foregroundMark x1="69845" y1="54587" x2="63733" y2="22477"/>
                          <a14:foregroundMark x1="63733" y1="22477" x2="50530" y2="16284"/>
                          <a14:foregroundMark x1="50530" y1="16284" x2="15892" y2="16514"/>
                          <a14:foregroundMark x1="61206" y1="4817" x2="62999" y2="60780"/>
                          <a14:foregroundMark x1="62999" y1="60780" x2="65607" y2="67661"/>
                          <a14:foregroundMark x1="65607" y1="67661" x2="75469" y2="81078"/>
                          <a14:foregroundMark x1="75469" y1="81078" x2="81092" y2="80849"/>
                          <a14:foregroundMark x1="81092" y1="80849" x2="88916" y2="72821"/>
                          <a14:foregroundMark x1="88916" y1="72821" x2="92876" y2="53074"/>
                          <a14:foregroundMark x1="92827" y1="43671" x2="90465" y2="24427"/>
                          <a14:foregroundMark x1="90465" y1="24427" x2="86064" y2="16284"/>
                          <a14:foregroundMark x1="86064" y1="16284" x2="79462" y2="10550"/>
                          <a14:foregroundMark x1="79462" y1="10550" x2="69682" y2="6537"/>
                          <a14:foregroundMark x1="69682" y1="6537" x2="62918" y2="6881"/>
                          <a14:foregroundMark x1="62918" y1="6881" x2="51508" y2="17087"/>
                          <a14:foregroundMark x1="90954" y1="7798" x2="82478" y2="91514"/>
                          <a14:foregroundMark x1="82478" y1="91514" x2="84228" y2="93870"/>
                          <a14:foregroundMark x1="93414" y1="91635" x2="94058" y2="90486"/>
                          <a14:foregroundMark x1="93763" y1="28100" x2="93399" y2="17317"/>
                          <a14:foregroundMark x1="93399" y1="17317" x2="92502" y2="17087"/>
                          <a14:foregroundMark x1="39690" y1="33028" x2="34474" y2="49771"/>
                          <a14:foregroundMark x1="34474" y1="49771" x2="33741" y2="61009"/>
                          <a14:foregroundMark x1="33741" y1="61009" x2="35126" y2="71904"/>
                          <a14:foregroundMark x1="35126" y1="71904" x2="40179" y2="80963"/>
                          <a14:foregroundMark x1="40179" y1="80963" x2="46129" y2="83486"/>
                          <a14:foregroundMark x1="46129" y1="83486" x2="53301" y2="79243"/>
                          <a14:foregroundMark x1="53301" y1="79243" x2="58272" y2="70298"/>
                          <a14:foregroundMark x1="58272" y1="70298" x2="60717" y2="58257"/>
                          <a14:foregroundMark x1="60717" y1="58257" x2="57783" y2="41284"/>
                          <a14:foregroundMark x1="57783" y1="41284" x2="50693" y2="27294"/>
                          <a14:foregroundMark x1="50693" y1="27294" x2="45803" y2="29931"/>
                          <a14:foregroundMark x1="45803" y1="29931" x2="40342" y2="35436"/>
                          <a14:foregroundMark x1="40342" y1="35436" x2="39364" y2="34404"/>
                          <a14:foregroundMark x1="45558" y1="27064" x2="41402" y2="42317"/>
                          <a14:foregroundMark x1="41402" y1="42317" x2="47433" y2="47477"/>
                          <a14:foregroundMark x1="47433" y1="47477" x2="53056" y2="44037"/>
                          <a14:foregroundMark x1="53056" y1="44037" x2="54034" y2="34862"/>
                          <a14:foregroundMark x1="54034" y1="34862" x2="50530" y2="28899"/>
                          <a14:foregroundMark x1="50530" y1="28899" x2="45395" y2="28784"/>
                          <a14:foregroundMark x1="45395" y1="28784" x2="45395" y2="28784"/>
                          <a14:foregroundMark x1="48248" y1="32454" x2="47188" y2="39564"/>
                          <a14:foregroundMark x1="47188" y1="39564" x2="47351" y2="39794"/>
                          <a14:foregroundMark x1="48900" y1="66514" x2="47351" y2="69610"/>
                          <a14:foregroundMark x1="80685" y1="48394" x2="79299" y2="49885"/>
                          <a14:foregroundMark x1="93888" y1="23394" x2="94056" y2="28097"/>
                          <a14:foregroundMark x1="93562" y1="8716" x2="93725" y2="9518"/>
                          <a14:foregroundMark x1="93236" y1="30734" x2="93562" y2="35665"/>
                          <a14:backgroundMark x1="94171" y1="35586" x2="94458" y2="90482"/>
                          <a14:backgroundMark x1="94132" y1="28096" x2="94145" y2="30615"/>
                          <a14:backgroundMark x1="93888" y1="91972" x2="92665" y2="95069"/>
                          <a14:backgroundMark x1="92013" y1="94839" x2="78484" y2="96101"/>
                          <a14:backgroundMark x1="73757" y1="97592" x2="63651" y2="97821"/>
                          <a14:backgroundMark x1="32600" y1="97821" x2="10758" y2="91972"/>
                          <a14:backgroundMark x1="10758" y1="91972" x2="6438" y2="86927"/>
                          <a14:backgroundMark x1="6438" y1="86927" x2="3912" y2="81881"/>
                          <a14:backgroundMark x1="4401" y1="81881" x2="6275" y2="82683"/>
                          <a14:backgroundMark x1="4564" y1="85321" x2="4727" y2="86124"/>
                          <a14:backgroundMark x1="3667" y1="85092" x2="11573" y2="94610"/>
                          <a14:backgroundMark x1="11573" y1="94610" x2="16789" y2="97018"/>
                          <a14:backgroundMark x1="16789" y1="97018" x2="7661" y2="89564"/>
                          <a14:backgroundMark x1="7661" y1="89564" x2="7661" y2="90023"/>
                          <a14:backgroundMark x1="17115" y1="95069" x2="17278" y2="95413"/>
                          <a14:backgroundMark x1="16952" y1="94839" x2="18500" y2="96789"/>
                          <a14:backgroundMark x1="20049" y1="95642" x2="19152" y2="97821"/>
                          <a14:backgroundMark x1="13773" y1="97018" x2="13773" y2="97018"/>
                          <a14:backgroundMark x1="13610" y1="97018" x2="13610" y2="97018"/>
                          <a14:backgroundMark x1="14833" y1="97018" x2="12877" y2="97133"/>
                          <a14:backgroundMark x1="12877" y1="97018" x2="13773" y2="97133"/>
                        </a14:backgroundRemoval>
                      </a14:imgEffect>
                    </a14:imgLayer>
                  </a14:imgProps>
                </a:ext>
                <a:ext uri="{28A0092B-C50C-407E-A947-70E740481C1C}">
                  <a14:useLocalDpi xmlns:a14="http://schemas.microsoft.com/office/drawing/2010/main" val="0"/>
                </a:ext>
              </a:extLst>
            </a:blip>
            <a:stretch>
              <a:fillRect/>
            </a:stretch>
          </p:blipFill>
          <p:spPr>
            <a:xfrm flipH="1">
              <a:off x="9100820" y="2601927"/>
              <a:ext cx="1748292" cy="1137656"/>
            </a:xfrm>
            <a:prstGeom prst="rect">
              <a:avLst/>
            </a:prstGeom>
            <a:scene3d>
              <a:camera prst="orthographicFront">
                <a:rot lat="0" lon="3000000" rev="0"/>
              </a:camera>
              <a:lightRig rig="threePt" dir="t"/>
            </a:scene3d>
          </p:spPr>
        </p:pic>
        <p:pic>
          <p:nvPicPr>
            <p:cNvPr id="8" name="Picture 7" descr="A close-up of a speaker&#10;&#10;Description automatically generated with low confidence">
              <a:extLst>
                <a:ext uri="{FF2B5EF4-FFF2-40B4-BE49-F238E27FC236}">
                  <a16:creationId xmlns:a16="http://schemas.microsoft.com/office/drawing/2014/main" id="{522C5A5D-94A2-F645-8B4C-BFB8BA6CDB2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670" b="96445" l="7661" r="94458">
                          <a14:foregroundMark x1="42298" y1="3326" x2="9861" y2="7798"/>
                          <a14:foregroundMark x1="9861" y1="7798" x2="5379" y2="12959"/>
                          <a14:foregroundMark x1="5379" y1="12959" x2="3749" y2="39679"/>
                          <a14:foregroundMark x1="3749" y1="39679" x2="4963" y2="80873"/>
                          <a14:foregroundMark x1="32269" y1="97003" x2="46862" y2="98050"/>
                          <a14:foregroundMark x1="46862" y1="98050" x2="60636" y2="97133"/>
                          <a14:foregroundMark x1="60636" y1="97133" x2="63376" y2="97220"/>
                          <a14:foregroundMark x1="73187" y1="96345" x2="78150" y2="95393"/>
                          <a14:foregroundMark x1="85887" y1="93715" x2="89894" y2="81422"/>
                          <a14:foregroundMark x1="89894" y1="81422" x2="90465" y2="72592"/>
                          <a14:foregroundMark x1="90465" y1="72592" x2="89079" y2="62156"/>
                          <a14:foregroundMark x1="89079" y1="62156" x2="37734" y2="3899"/>
                          <a14:foregroundMark x1="50448" y1="15596" x2="28769" y2="7569"/>
                          <a14:foregroundMark x1="28769" y1="7569" x2="14507" y2="13303"/>
                          <a14:foregroundMark x1="14507" y1="13303" x2="7090" y2="26720"/>
                          <a14:foregroundMark x1="7090" y1="26720" x2="1793" y2="58601"/>
                          <a14:foregroundMark x1="1793" y1="58601" x2="5623" y2="79014"/>
                          <a14:foregroundMark x1="6886" y1="81588" x2="11316" y2="90610"/>
                          <a14:foregroundMark x1="5623" y1="79014" x2="6549" y2="80900"/>
                          <a14:foregroundMark x1="23243" y1="93804" x2="64548" y2="81766"/>
                          <a14:foregroundMark x1="64548" y1="81766" x2="72372" y2="42890"/>
                          <a14:foregroundMark x1="72372" y1="42890" x2="64222" y2="24312"/>
                          <a14:foregroundMark x1="64222" y1="24312" x2="51100" y2="13188"/>
                          <a14:foregroundMark x1="51100" y1="13188" x2="43195" y2="10780"/>
                          <a14:foregroundMark x1="43195" y1="10780" x2="35778" y2="13188"/>
                          <a14:foregroundMark x1="35778" y1="13188" x2="34963" y2="14106"/>
                          <a14:foregroundMark x1="37408" y1="11468" x2="17930" y2="10321"/>
                          <a14:foregroundMark x1="17930" y1="10321" x2="7824" y2="17087"/>
                          <a14:foregroundMark x1="7824" y1="17087" x2="3667" y2="33830"/>
                          <a14:foregroundMark x1="3667" y1="33830" x2="3586" y2="51950"/>
                          <a14:foregroundMark x1="3586" y1="51950" x2="7661" y2="66743"/>
                          <a14:foregroundMark x1="7661" y1="66743" x2="17278" y2="80046"/>
                          <a14:foregroundMark x1="17278" y1="80046" x2="26650" y2="87041"/>
                          <a14:foregroundMark x1="26650" y1="87041" x2="35615" y2="87844"/>
                          <a14:foregroundMark x1="35615" y1="87844" x2="63081" y2="69954"/>
                          <a14:foregroundMark x1="63081" y1="69954" x2="69845" y2="54587"/>
                          <a14:foregroundMark x1="69845" y1="54587" x2="63733" y2="22477"/>
                          <a14:foregroundMark x1="63733" y1="22477" x2="50530" y2="16284"/>
                          <a14:foregroundMark x1="50530" y1="16284" x2="15892" y2="16514"/>
                          <a14:foregroundMark x1="61206" y1="4817" x2="62999" y2="60780"/>
                          <a14:foregroundMark x1="62999" y1="60780" x2="65607" y2="67661"/>
                          <a14:foregroundMark x1="65607" y1="67661" x2="75469" y2="81078"/>
                          <a14:foregroundMark x1="75469" y1="81078" x2="81092" y2="80849"/>
                          <a14:foregroundMark x1="81092" y1="80849" x2="88916" y2="72821"/>
                          <a14:foregroundMark x1="88916" y1="72821" x2="92876" y2="53074"/>
                          <a14:foregroundMark x1="92827" y1="43671" x2="90465" y2="24427"/>
                          <a14:foregroundMark x1="90465" y1="24427" x2="86064" y2="16284"/>
                          <a14:foregroundMark x1="86064" y1="16284" x2="79462" y2="10550"/>
                          <a14:foregroundMark x1="79462" y1="10550" x2="69682" y2="6537"/>
                          <a14:foregroundMark x1="69682" y1="6537" x2="62918" y2="6881"/>
                          <a14:foregroundMark x1="62918" y1="6881" x2="51508" y2="17087"/>
                          <a14:foregroundMark x1="90954" y1="7798" x2="82478" y2="91514"/>
                          <a14:foregroundMark x1="82478" y1="91514" x2="84228" y2="93870"/>
                          <a14:foregroundMark x1="93414" y1="91635" x2="94058" y2="90486"/>
                          <a14:foregroundMark x1="93763" y1="28100" x2="93399" y2="17317"/>
                          <a14:foregroundMark x1="93399" y1="17317" x2="92502" y2="17087"/>
                          <a14:foregroundMark x1="39690" y1="33028" x2="34474" y2="49771"/>
                          <a14:foregroundMark x1="34474" y1="49771" x2="33741" y2="61009"/>
                          <a14:foregroundMark x1="33741" y1="61009" x2="35126" y2="71904"/>
                          <a14:foregroundMark x1="35126" y1="71904" x2="40179" y2="80963"/>
                          <a14:foregroundMark x1="40179" y1="80963" x2="46129" y2="83486"/>
                          <a14:foregroundMark x1="46129" y1="83486" x2="53301" y2="79243"/>
                          <a14:foregroundMark x1="53301" y1="79243" x2="58272" y2="70298"/>
                          <a14:foregroundMark x1="58272" y1="70298" x2="60717" y2="58257"/>
                          <a14:foregroundMark x1="60717" y1="58257" x2="57783" y2="41284"/>
                          <a14:foregroundMark x1="57783" y1="41284" x2="50693" y2="27294"/>
                          <a14:foregroundMark x1="50693" y1="27294" x2="45803" y2="29931"/>
                          <a14:foregroundMark x1="45803" y1="29931" x2="40342" y2="35436"/>
                          <a14:foregroundMark x1="40342" y1="35436" x2="39364" y2="34404"/>
                          <a14:foregroundMark x1="45558" y1="27064" x2="41402" y2="42317"/>
                          <a14:foregroundMark x1="41402" y1="42317" x2="47433" y2="47477"/>
                          <a14:foregroundMark x1="47433" y1="47477" x2="53056" y2="44037"/>
                          <a14:foregroundMark x1="53056" y1="44037" x2="54034" y2="34862"/>
                          <a14:foregroundMark x1="54034" y1="34862" x2="50530" y2="28899"/>
                          <a14:foregroundMark x1="50530" y1="28899" x2="45395" y2="28784"/>
                          <a14:foregroundMark x1="45395" y1="28784" x2="45395" y2="28784"/>
                          <a14:foregroundMark x1="48248" y1="32454" x2="47188" y2="39564"/>
                          <a14:foregroundMark x1="47188" y1="39564" x2="47351" y2="39794"/>
                          <a14:foregroundMark x1="48900" y1="66514" x2="47351" y2="69610"/>
                          <a14:foregroundMark x1="80685" y1="48394" x2="79299" y2="49885"/>
                          <a14:foregroundMark x1="93888" y1="23394" x2="94056" y2="28097"/>
                          <a14:foregroundMark x1="93562" y1="8716" x2="93725" y2="9518"/>
                          <a14:foregroundMark x1="93236" y1="30734" x2="93562" y2="35665"/>
                          <a14:backgroundMark x1="94171" y1="35586" x2="94458" y2="90482"/>
                          <a14:backgroundMark x1="94132" y1="28096" x2="94145" y2="30615"/>
                          <a14:backgroundMark x1="93888" y1="91972" x2="92665" y2="95069"/>
                          <a14:backgroundMark x1="92013" y1="94839" x2="78484" y2="96101"/>
                          <a14:backgroundMark x1="73757" y1="97592" x2="63651" y2="97821"/>
                          <a14:backgroundMark x1="32600" y1="97821" x2="10758" y2="91972"/>
                          <a14:backgroundMark x1="10758" y1="91972" x2="6438" y2="86927"/>
                          <a14:backgroundMark x1="6438" y1="86927" x2="3912" y2="81881"/>
                          <a14:backgroundMark x1="4401" y1="81881" x2="6275" y2="82683"/>
                          <a14:backgroundMark x1="4564" y1="85321" x2="4727" y2="86124"/>
                          <a14:backgroundMark x1="3667" y1="85092" x2="11573" y2="94610"/>
                          <a14:backgroundMark x1="11573" y1="94610" x2="16789" y2="97018"/>
                          <a14:backgroundMark x1="16789" y1="97018" x2="7661" y2="89564"/>
                          <a14:backgroundMark x1="7661" y1="89564" x2="7661" y2="90023"/>
                          <a14:backgroundMark x1="17115" y1="95069" x2="17278" y2="95413"/>
                          <a14:backgroundMark x1="16952" y1="94839" x2="18500" y2="96789"/>
                          <a14:backgroundMark x1="20049" y1="95642" x2="19152" y2="97821"/>
                          <a14:backgroundMark x1="13773" y1="97018" x2="13773" y2="97018"/>
                          <a14:backgroundMark x1="13610" y1="97018" x2="13610" y2="97018"/>
                          <a14:backgroundMark x1="14833" y1="97018" x2="12877" y2="97133"/>
                          <a14:backgroundMark x1="12877" y1="97018" x2="13773" y2="97133"/>
                        </a14:backgroundRemoval>
                      </a14:imgEffect>
                    </a14:imgLayer>
                  </a14:imgProps>
                </a:ext>
                <a:ext uri="{28A0092B-C50C-407E-A947-70E740481C1C}">
                  <a14:useLocalDpi xmlns:a14="http://schemas.microsoft.com/office/drawing/2010/main" val="0"/>
                </a:ext>
              </a:extLst>
            </a:blip>
            <a:stretch>
              <a:fillRect/>
            </a:stretch>
          </p:blipFill>
          <p:spPr>
            <a:xfrm rot="10800000" flipH="1">
              <a:off x="6839834" y="3979124"/>
              <a:ext cx="1748292" cy="1137656"/>
            </a:xfrm>
            <a:prstGeom prst="rect">
              <a:avLst/>
            </a:prstGeom>
            <a:scene3d>
              <a:camera prst="orthographicFront">
                <a:rot lat="0" lon="3000000" rev="0"/>
              </a:camera>
              <a:lightRig rig="threePt" dir="t"/>
            </a:scene3d>
          </p:spPr>
        </p:pic>
        <p:cxnSp>
          <p:nvCxnSpPr>
            <p:cNvPr id="9" name="Straight Arrow Connector 8">
              <a:extLst>
                <a:ext uri="{FF2B5EF4-FFF2-40B4-BE49-F238E27FC236}">
                  <a16:creationId xmlns:a16="http://schemas.microsoft.com/office/drawing/2014/main" id="{CD25D297-027F-014C-80B7-195D07BA8CDE}"/>
                </a:ext>
              </a:extLst>
            </p:cNvPr>
            <p:cNvCxnSpPr>
              <a:cxnSpLocks/>
            </p:cNvCxnSpPr>
            <p:nvPr/>
          </p:nvCxnSpPr>
          <p:spPr>
            <a:xfrm flipV="1">
              <a:off x="8168821" y="3472466"/>
              <a:ext cx="1367065" cy="950042"/>
            </a:xfrm>
            <a:prstGeom prst="straightConnector1">
              <a:avLst/>
            </a:prstGeom>
            <a:ln w="3810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72E3450-97E3-FC45-A7C4-D08FD1640523}"/>
                </a:ext>
              </a:extLst>
            </p:cNvPr>
            <p:cNvCxnSpPr>
              <a:cxnSpLocks/>
            </p:cNvCxnSpPr>
            <p:nvPr/>
          </p:nvCxnSpPr>
          <p:spPr>
            <a:xfrm flipH="1">
              <a:off x="7594600" y="3022502"/>
              <a:ext cx="1941287" cy="0"/>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A5EA30-40F6-074E-B049-66E1C462F1AC}"/>
                </a:ext>
              </a:extLst>
            </p:cNvPr>
            <p:cNvSpPr txBox="1"/>
            <p:nvPr/>
          </p:nvSpPr>
          <p:spPr>
            <a:xfrm>
              <a:off x="8562745" y="4063185"/>
              <a:ext cx="1340432" cy="369332"/>
            </a:xfrm>
            <a:prstGeom prst="rect">
              <a:avLst/>
            </a:prstGeom>
            <a:noFill/>
          </p:spPr>
          <p:txBody>
            <a:bodyPr wrap="none" rtlCol="0">
              <a:spAutoFit/>
            </a:bodyPr>
            <a:lstStyle/>
            <a:p>
              <a:r>
                <a:rPr lang="en-US" dirty="0">
                  <a:solidFill>
                    <a:schemeClr val="accent2">
                      <a:lumMod val="75000"/>
                    </a:schemeClr>
                  </a:solidFill>
                </a:rPr>
                <a:t>Distorting IR</a:t>
              </a:r>
            </a:p>
          </p:txBody>
        </p:sp>
        <p:sp>
          <p:nvSpPr>
            <p:cNvPr id="12" name="TextBox 11">
              <a:extLst>
                <a:ext uri="{FF2B5EF4-FFF2-40B4-BE49-F238E27FC236}">
                  <a16:creationId xmlns:a16="http://schemas.microsoft.com/office/drawing/2014/main" id="{553B3811-AFD8-144B-BA59-9A3C100C58E3}"/>
                </a:ext>
              </a:extLst>
            </p:cNvPr>
            <p:cNvSpPr txBox="1"/>
            <p:nvPr/>
          </p:nvSpPr>
          <p:spPr>
            <a:xfrm>
              <a:off x="7982870" y="2655139"/>
              <a:ext cx="1155124" cy="369332"/>
            </a:xfrm>
            <a:prstGeom prst="rect">
              <a:avLst/>
            </a:prstGeom>
            <a:noFill/>
          </p:spPr>
          <p:txBody>
            <a:bodyPr wrap="none" rtlCol="0">
              <a:spAutoFit/>
            </a:bodyPr>
            <a:lstStyle/>
            <a:p>
              <a:r>
                <a:rPr lang="en-US" dirty="0">
                  <a:solidFill>
                    <a:srgbClr val="FF0000"/>
                  </a:solidFill>
                </a:rPr>
                <a:t>Emitted IR</a:t>
              </a:r>
            </a:p>
          </p:txBody>
        </p:sp>
      </p:grpSp>
      <p:sp>
        <p:nvSpPr>
          <p:cNvPr id="13" name="Rectangle 12">
            <a:extLst>
              <a:ext uri="{FF2B5EF4-FFF2-40B4-BE49-F238E27FC236}">
                <a16:creationId xmlns:a16="http://schemas.microsoft.com/office/drawing/2014/main" id="{E2C6B930-E3AF-D24B-95F2-6638E6361005}"/>
              </a:ext>
            </a:extLst>
          </p:cNvPr>
          <p:cNvSpPr/>
          <p:nvPr/>
        </p:nvSpPr>
        <p:spPr>
          <a:xfrm>
            <a:off x="845711" y="2814047"/>
            <a:ext cx="7631023" cy="461665"/>
          </a:xfrm>
          <a:prstGeom prst="rect">
            <a:avLst/>
          </a:prstGeom>
        </p:spPr>
        <p:txBody>
          <a:bodyPr wrap="square">
            <a:spAutoFit/>
          </a:bodyPr>
          <a:lstStyle/>
          <a:p>
            <a:pPr marL="342900" lvl="0" indent="-342900">
              <a:buFont typeface="Arial" panose="020B0604020202020204" pitchFamily="34" charset="0"/>
              <a:buChar char="•"/>
            </a:pPr>
            <a:r>
              <a:rPr lang="en-HK" sz="2400" dirty="0">
                <a:solidFill>
                  <a:prstClr val="black"/>
                </a:solidFill>
              </a:rPr>
              <a:t>Objective: To align the emission time of the two cameras.</a:t>
            </a:r>
          </a:p>
        </p:txBody>
      </p:sp>
      <p:pic>
        <p:nvPicPr>
          <p:cNvPr id="238" name="Picture 237">
            <a:extLst>
              <a:ext uri="{FF2B5EF4-FFF2-40B4-BE49-F238E27FC236}">
                <a16:creationId xmlns:a16="http://schemas.microsoft.com/office/drawing/2014/main" id="{C0E60362-791B-4F4B-8A84-CA25F5A84DE9}"/>
              </a:ext>
            </a:extLst>
          </p:cNvPr>
          <p:cNvPicPr>
            <a:picLocks noChangeAspect="1"/>
          </p:cNvPicPr>
          <p:nvPr/>
        </p:nvPicPr>
        <p:blipFill>
          <a:blip r:embed="rId6"/>
          <a:stretch>
            <a:fillRect/>
          </a:stretch>
        </p:blipFill>
        <p:spPr>
          <a:xfrm>
            <a:off x="1157053" y="3792295"/>
            <a:ext cx="6464275" cy="2190374"/>
          </a:xfrm>
          <a:prstGeom prst="rect">
            <a:avLst/>
          </a:prstGeom>
        </p:spPr>
      </p:pic>
      <p:sp>
        <p:nvSpPr>
          <p:cNvPr id="3" name="Slide Number Placeholder 2">
            <a:extLst>
              <a:ext uri="{FF2B5EF4-FFF2-40B4-BE49-F238E27FC236}">
                <a16:creationId xmlns:a16="http://schemas.microsoft.com/office/drawing/2014/main" id="{0FA95DFF-1AD8-EA4F-BED9-A6B784887356}"/>
              </a:ext>
            </a:extLst>
          </p:cNvPr>
          <p:cNvSpPr>
            <a:spLocks noGrp="1"/>
          </p:cNvSpPr>
          <p:nvPr>
            <p:ph type="sldNum" sz="quarter" idx="12"/>
          </p:nvPr>
        </p:nvSpPr>
        <p:spPr/>
        <p:txBody>
          <a:bodyPr/>
          <a:lstStyle/>
          <a:p>
            <a:fld id="{FB4528FC-90C6-BD4E-B8A6-B6E7D1650F73}" type="slidenum">
              <a:rPr lang="en-US" smtClean="0"/>
              <a:t>12</a:t>
            </a:fld>
            <a:endParaRPr lang="en-US"/>
          </a:p>
        </p:txBody>
      </p:sp>
    </p:spTree>
    <p:custDataLst>
      <p:tags r:id="rId1"/>
    </p:custDataLst>
    <p:extLst>
      <p:ext uri="{BB962C8B-B14F-4D97-AF65-F5344CB8AC3E}">
        <p14:creationId xmlns:p14="http://schemas.microsoft.com/office/powerpoint/2010/main" val="117100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a:extLst>
              <a:ext uri="{FF2B5EF4-FFF2-40B4-BE49-F238E27FC236}">
                <a16:creationId xmlns:a16="http://schemas.microsoft.com/office/drawing/2014/main" id="{1BC0B25D-C3A9-6145-A584-3D6261332AF5}"/>
              </a:ext>
            </a:extLst>
          </p:cNvPr>
          <p:cNvSpPr txBox="1">
            <a:spLocks/>
          </p:cNvSpPr>
          <p:nvPr/>
        </p:nvSpPr>
        <p:spPr>
          <a:xfrm>
            <a:off x="612329" y="500637"/>
            <a:ext cx="1141554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i="1" dirty="0" err="1"/>
              <a:t>UltraDepth</a:t>
            </a:r>
            <a:r>
              <a:rPr lang="en-US" altLang="zh-CN" sz="3600" dirty="0"/>
              <a:t>: External IR-based Implementation (Cont.)</a:t>
            </a:r>
            <a:endParaRPr lang="zh-CN" altLang="en-US" sz="3600" dirty="0"/>
          </a:p>
        </p:txBody>
      </p:sp>
      <p:sp>
        <p:nvSpPr>
          <p:cNvPr id="5" name="Rectangle 4">
            <a:extLst>
              <a:ext uri="{FF2B5EF4-FFF2-40B4-BE49-F238E27FC236}">
                <a16:creationId xmlns:a16="http://schemas.microsoft.com/office/drawing/2014/main" id="{B1727BD8-708A-A644-B325-087117F63869}"/>
              </a:ext>
            </a:extLst>
          </p:cNvPr>
          <p:cNvSpPr/>
          <p:nvPr/>
        </p:nvSpPr>
        <p:spPr>
          <a:xfrm>
            <a:off x="612328" y="1448887"/>
            <a:ext cx="9265768" cy="461665"/>
          </a:xfrm>
          <a:prstGeom prst="rect">
            <a:avLst/>
          </a:prstGeom>
        </p:spPr>
        <p:txBody>
          <a:bodyPr wrap="square">
            <a:spAutoFit/>
          </a:bodyPr>
          <a:lstStyle/>
          <a:p>
            <a:pPr marL="342900" lvl="0" indent="-342900">
              <a:buFont typeface="Arial" panose="020B0604020202020204" pitchFamily="34" charset="0"/>
              <a:buChar char="•"/>
            </a:pPr>
            <a:r>
              <a:rPr lang="en-HK" sz="2400" dirty="0">
                <a:solidFill>
                  <a:prstClr val="black"/>
                </a:solidFill>
              </a:rPr>
              <a:t>Observation: Emission time of different cameras are slightly different.</a:t>
            </a:r>
          </a:p>
        </p:txBody>
      </p:sp>
      <p:sp>
        <p:nvSpPr>
          <p:cNvPr id="19" name="Rectangle 18">
            <a:extLst>
              <a:ext uri="{FF2B5EF4-FFF2-40B4-BE49-F238E27FC236}">
                <a16:creationId xmlns:a16="http://schemas.microsoft.com/office/drawing/2014/main" id="{0A8B696D-9B24-E54C-9C23-3AE16A31832C}"/>
              </a:ext>
            </a:extLst>
          </p:cNvPr>
          <p:cNvSpPr/>
          <p:nvPr/>
        </p:nvSpPr>
        <p:spPr>
          <a:xfrm>
            <a:off x="6496319" y="3555710"/>
            <a:ext cx="5581206" cy="830997"/>
          </a:xfrm>
          <a:prstGeom prst="rect">
            <a:avLst/>
          </a:prstGeom>
          <a:solidFill>
            <a:schemeClr val="accent5">
              <a:lumMod val="20000"/>
              <a:lumOff val="80000"/>
              <a:alpha val="43000"/>
            </a:schemeClr>
          </a:solidFill>
          <a:ln>
            <a:solidFill>
              <a:schemeClr val="tx1"/>
            </a:solidFill>
          </a:ln>
        </p:spPr>
        <p:txBody>
          <a:bodyPr wrap="square">
            <a:spAutoFit/>
          </a:bodyPr>
          <a:lstStyle/>
          <a:p>
            <a:pPr lvl="0"/>
            <a:r>
              <a:rPr lang="en-HK" sz="2400" dirty="0">
                <a:solidFill>
                  <a:prstClr val="black"/>
                </a:solidFill>
              </a:rPr>
              <a:t>We only need to adjust attacker’s emission time periodically for alignment.</a:t>
            </a:r>
          </a:p>
        </p:txBody>
      </p:sp>
      <p:sp>
        <p:nvSpPr>
          <p:cNvPr id="3" name="Slide Number Placeholder 2">
            <a:extLst>
              <a:ext uri="{FF2B5EF4-FFF2-40B4-BE49-F238E27FC236}">
                <a16:creationId xmlns:a16="http://schemas.microsoft.com/office/drawing/2014/main" id="{35934CBB-B61B-D546-82C4-7E4FD57C206A}"/>
              </a:ext>
            </a:extLst>
          </p:cNvPr>
          <p:cNvSpPr>
            <a:spLocks noGrp="1"/>
          </p:cNvSpPr>
          <p:nvPr>
            <p:ph type="sldNum" sz="quarter" idx="12"/>
          </p:nvPr>
        </p:nvSpPr>
        <p:spPr/>
        <p:txBody>
          <a:bodyPr/>
          <a:lstStyle/>
          <a:p>
            <a:fld id="{FB4528FC-90C6-BD4E-B8A6-B6E7D1650F73}" type="slidenum">
              <a:rPr lang="en-US" smtClean="0"/>
              <a:t>13</a:t>
            </a:fld>
            <a:endParaRPr lang="en-US"/>
          </a:p>
        </p:txBody>
      </p:sp>
      <p:sp>
        <p:nvSpPr>
          <p:cNvPr id="18" name="Rectangle 17">
            <a:extLst>
              <a:ext uri="{FF2B5EF4-FFF2-40B4-BE49-F238E27FC236}">
                <a16:creationId xmlns:a16="http://schemas.microsoft.com/office/drawing/2014/main" id="{3127F7EA-43A5-554F-99C5-73A9B50C005C}"/>
              </a:ext>
            </a:extLst>
          </p:cNvPr>
          <p:cNvSpPr/>
          <p:nvPr/>
        </p:nvSpPr>
        <p:spPr>
          <a:xfrm>
            <a:off x="612328" y="5818982"/>
            <a:ext cx="5883991" cy="461665"/>
          </a:xfrm>
          <a:prstGeom prst="rect">
            <a:avLst/>
          </a:prstGeom>
        </p:spPr>
        <p:txBody>
          <a:bodyPr wrap="square">
            <a:spAutoFit/>
          </a:bodyPr>
          <a:lstStyle/>
          <a:p>
            <a:pPr marL="342900" lvl="0" indent="-342900">
              <a:buFont typeface="Arial" panose="020B0604020202020204" pitchFamily="34" charset="0"/>
              <a:buChar char="•"/>
            </a:pPr>
            <a:r>
              <a:rPr lang="en-HK" sz="2400" dirty="0">
                <a:solidFill>
                  <a:prstClr val="black"/>
                </a:solidFill>
              </a:rPr>
              <a:t>The received signal fluctuates periodically</a:t>
            </a:r>
          </a:p>
        </p:txBody>
      </p:sp>
      <p:pic>
        <p:nvPicPr>
          <p:cNvPr id="11" name="Picture 10">
            <a:extLst>
              <a:ext uri="{FF2B5EF4-FFF2-40B4-BE49-F238E27FC236}">
                <a16:creationId xmlns:a16="http://schemas.microsoft.com/office/drawing/2014/main" id="{098EA19A-8821-BF41-B12C-7B9A5036E155}"/>
              </a:ext>
            </a:extLst>
          </p:cNvPr>
          <p:cNvPicPr>
            <a:picLocks noChangeAspect="1"/>
          </p:cNvPicPr>
          <p:nvPr/>
        </p:nvPicPr>
        <p:blipFill rotWithShape="1">
          <a:blip r:embed="rId4"/>
          <a:srcRect l="11411" r="12365"/>
          <a:stretch/>
        </p:blipFill>
        <p:spPr>
          <a:xfrm>
            <a:off x="1002449" y="2180029"/>
            <a:ext cx="4854401" cy="3582360"/>
          </a:xfrm>
          <a:prstGeom prst="rect">
            <a:avLst/>
          </a:prstGeom>
        </p:spPr>
      </p:pic>
    </p:spTree>
    <p:custDataLst>
      <p:tags r:id="rId1"/>
    </p:custDataLst>
    <p:extLst>
      <p:ext uri="{BB962C8B-B14F-4D97-AF65-F5344CB8AC3E}">
        <p14:creationId xmlns:p14="http://schemas.microsoft.com/office/powerpoint/2010/main" val="344817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F08B09-2C0C-4344-BFA1-699D473E3279}"/>
              </a:ext>
            </a:extLst>
          </p:cNvPr>
          <p:cNvPicPr>
            <a:picLocks noChangeAspect="1"/>
          </p:cNvPicPr>
          <p:nvPr/>
        </p:nvPicPr>
        <p:blipFill>
          <a:blip r:embed="rId4"/>
          <a:stretch>
            <a:fillRect/>
          </a:stretch>
        </p:blipFill>
        <p:spPr>
          <a:xfrm>
            <a:off x="6702469" y="2303767"/>
            <a:ext cx="5157519" cy="3302009"/>
          </a:xfrm>
          <a:prstGeom prst="rect">
            <a:avLst/>
          </a:prstGeom>
        </p:spPr>
      </p:pic>
      <p:sp>
        <p:nvSpPr>
          <p:cNvPr id="15" name="标题 4">
            <a:extLst>
              <a:ext uri="{FF2B5EF4-FFF2-40B4-BE49-F238E27FC236}">
                <a16:creationId xmlns:a16="http://schemas.microsoft.com/office/drawing/2014/main" id="{4E28A744-EFC7-604B-8536-FD82E8B549DE}"/>
              </a:ext>
            </a:extLst>
          </p:cNvPr>
          <p:cNvSpPr txBox="1">
            <a:spLocks/>
          </p:cNvSpPr>
          <p:nvPr/>
        </p:nvSpPr>
        <p:spPr>
          <a:xfrm>
            <a:off x="612329" y="500637"/>
            <a:ext cx="974103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dirty="0"/>
              <a:t>Experiments: Feasibility Study</a:t>
            </a:r>
            <a:endParaRPr lang="zh-CN" altLang="en-US" sz="3600" dirty="0"/>
          </a:p>
        </p:txBody>
      </p:sp>
      <p:grpSp>
        <p:nvGrpSpPr>
          <p:cNvPr id="5" name="Group 4">
            <a:extLst>
              <a:ext uri="{FF2B5EF4-FFF2-40B4-BE49-F238E27FC236}">
                <a16:creationId xmlns:a16="http://schemas.microsoft.com/office/drawing/2014/main" id="{4D8EC566-7A89-7B46-A90D-841E659B28A2}"/>
              </a:ext>
            </a:extLst>
          </p:cNvPr>
          <p:cNvGrpSpPr/>
          <p:nvPr/>
        </p:nvGrpSpPr>
        <p:grpSpPr>
          <a:xfrm>
            <a:off x="523952" y="2594210"/>
            <a:ext cx="5450996" cy="2844000"/>
            <a:chOff x="523952" y="2165945"/>
            <a:chExt cx="5450996" cy="2844000"/>
          </a:xfrm>
        </p:grpSpPr>
        <p:pic>
          <p:nvPicPr>
            <p:cNvPr id="3" name="Picture 2">
              <a:extLst>
                <a:ext uri="{FF2B5EF4-FFF2-40B4-BE49-F238E27FC236}">
                  <a16:creationId xmlns:a16="http://schemas.microsoft.com/office/drawing/2014/main" id="{D602ADF4-A2AA-6F46-89A6-B7197AC0C484}"/>
                </a:ext>
              </a:extLst>
            </p:cNvPr>
            <p:cNvPicPr>
              <a:picLocks noChangeAspect="1"/>
            </p:cNvPicPr>
            <p:nvPr/>
          </p:nvPicPr>
          <p:blipFill>
            <a:blip r:embed="rId5"/>
            <a:stretch>
              <a:fillRect/>
            </a:stretch>
          </p:blipFill>
          <p:spPr>
            <a:xfrm>
              <a:off x="523952" y="2165945"/>
              <a:ext cx="2654794" cy="2844000"/>
            </a:xfrm>
            <a:prstGeom prst="rect">
              <a:avLst/>
            </a:prstGeom>
          </p:spPr>
        </p:pic>
        <p:pic>
          <p:nvPicPr>
            <p:cNvPr id="4" name="Picture 3">
              <a:extLst>
                <a:ext uri="{FF2B5EF4-FFF2-40B4-BE49-F238E27FC236}">
                  <a16:creationId xmlns:a16="http://schemas.microsoft.com/office/drawing/2014/main" id="{CF128D76-BF84-1D42-8AFA-C90AC66196DF}"/>
                </a:ext>
              </a:extLst>
            </p:cNvPr>
            <p:cNvPicPr>
              <a:picLocks noChangeAspect="1"/>
            </p:cNvPicPr>
            <p:nvPr/>
          </p:nvPicPr>
          <p:blipFill>
            <a:blip r:embed="rId6"/>
            <a:stretch>
              <a:fillRect/>
            </a:stretch>
          </p:blipFill>
          <p:spPr>
            <a:xfrm>
              <a:off x="3391600" y="2165945"/>
              <a:ext cx="2583348" cy="2844000"/>
            </a:xfrm>
            <a:prstGeom prst="rect">
              <a:avLst/>
            </a:prstGeom>
          </p:spPr>
        </p:pic>
      </p:grpSp>
      <p:sp>
        <p:nvSpPr>
          <p:cNvPr id="23" name="Rectangle 22">
            <a:extLst>
              <a:ext uri="{FF2B5EF4-FFF2-40B4-BE49-F238E27FC236}">
                <a16:creationId xmlns:a16="http://schemas.microsoft.com/office/drawing/2014/main" id="{089D24F6-76F3-2E4F-8A5F-DD97923CF34E}"/>
              </a:ext>
            </a:extLst>
          </p:cNvPr>
          <p:cNvSpPr/>
          <p:nvPr/>
        </p:nvSpPr>
        <p:spPr>
          <a:xfrm>
            <a:off x="1460933" y="1834207"/>
            <a:ext cx="3597672" cy="400110"/>
          </a:xfrm>
          <a:prstGeom prst="rect">
            <a:avLst/>
          </a:prstGeom>
        </p:spPr>
        <p:txBody>
          <a:bodyPr wrap="square">
            <a:spAutoFit/>
          </a:bodyPr>
          <a:lstStyle/>
          <a:p>
            <a:pPr lvl="0"/>
            <a:r>
              <a:rPr lang="en-HK" sz="2000" dirty="0">
                <a:solidFill>
                  <a:prstClr val="black"/>
                </a:solidFill>
              </a:rPr>
              <a:t>Reflection-based </a:t>
            </a:r>
            <a:r>
              <a:rPr lang="en-HK" sz="2000" i="1" dirty="0" err="1">
                <a:solidFill>
                  <a:prstClr val="black"/>
                </a:solidFill>
              </a:rPr>
              <a:t>UltraDepth</a:t>
            </a:r>
            <a:endParaRPr lang="en-HK" sz="2000" dirty="0">
              <a:solidFill>
                <a:prstClr val="black"/>
              </a:solidFill>
            </a:endParaRPr>
          </a:p>
        </p:txBody>
      </p:sp>
      <p:sp>
        <p:nvSpPr>
          <p:cNvPr id="24" name="Rectangle 23">
            <a:extLst>
              <a:ext uri="{FF2B5EF4-FFF2-40B4-BE49-F238E27FC236}">
                <a16:creationId xmlns:a16="http://schemas.microsoft.com/office/drawing/2014/main" id="{B983C150-32EB-F647-845C-F3D03B1F156F}"/>
              </a:ext>
            </a:extLst>
          </p:cNvPr>
          <p:cNvSpPr/>
          <p:nvPr/>
        </p:nvSpPr>
        <p:spPr>
          <a:xfrm>
            <a:off x="7556335" y="1834207"/>
            <a:ext cx="3449785" cy="400110"/>
          </a:xfrm>
          <a:prstGeom prst="rect">
            <a:avLst/>
          </a:prstGeom>
        </p:spPr>
        <p:txBody>
          <a:bodyPr wrap="square">
            <a:spAutoFit/>
          </a:bodyPr>
          <a:lstStyle/>
          <a:p>
            <a:pPr lvl="0"/>
            <a:r>
              <a:rPr lang="en-HK" sz="2000" dirty="0">
                <a:solidFill>
                  <a:prstClr val="black"/>
                </a:solidFill>
              </a:rPr>
              <a:t>External IR-based </a:t>
            </a:r>
            <a:r>
              <a:rPr lang="en-HK" sz="2000" i="1" dirty="0" err="1">
                <a:solidFill>
                  <a:prstClr val="black"/>
                </a:solidFill>
              </a:rPr>
              <a:t>UltraDepth</a:t>
            </a:r>
            <a:endParaRPr lang="en-HK" sz="2000" dirty="0">
              <a:solidFill>
                <a:prstClr val="black"/>
              </a:solidFill>
            </a:endParaRPr>
          </a:p>
        </p:txBody>
      </p:sp>
      <p:sp>
        <p:nvSpPr>
          <p:cNvPr id="2" name="Slide Number Placeholder 1">
            <a:extLst>
              <a:ext uri="{FF2B5EF4-FFF2-40B4-BE49-F238E27FC236}">
                <a16:creationId xmlns:a16="http://schemas.microsoft.com/office/drawing/2014/main" id="{3BE6CFBE-A093-9547-B494-BBCAE61F1763}"/>
              </a:ext>
            </a:extLst>
          </p:cNvPr>
          <p:cNvSpPr>
            <a:spLocks noGrp="1"/>
          </p:cNvSpPr>
          <p:nvPr>
            <p:ph type="sldNum" sz="quarter" idx="12"/>
          </p:nvPr>
        </p:nvSpPr>
        <p:spPr/>
        <p:txBody>
          <a:bodyPr/>
          <a:lstStyle/>
          <a:p>
            <a:fld id="{FB4528FC-90C6-BD4E-B8A6-B6E7D1650F73}" type="slidenum">
              <a:rPr lang="en-US" smtClean="0"/>
              <a:t>14</a:t>
            </a:fld>
            <a:endParaRPr lang="en-US"/>
          </a:p>
        </p:txBody>
      </p:sp>
    </p:spTree>
    <p:custDataLst>
      <p:tags r:id="rId1"/>
    </p:custDataLst>
    <p:extLst>
      <p:ext uri="{BB962C8B-B14F-4D97-AF65-F5344CB8AC3E}">
        <p14:creationId xmlns:p14="http://schemas.microsoft.com/office/powerpoint/2010/main" val="227781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a:extLst>
              <a:ext uri="{FF2B5EF4-FFF2-40B4-BE49-F238E27FC236}">
                <a16:creationId xmlns:a16="http://schemas.microsoft.com/office/drawing/2014/main" id="{940F9653-45F4-6F41-BA6E-13B0FDF90106}"/>
              </a:ext>
            </a:extLst>
          </p:cNvPr>
          <p:cNvSpPr txBox="1">
            <a:spLocks/>
          </p:cNvSpPr>
          <p:nvPr/>
        </p:nvSpPr>
        <p:spPr>
          <a:xfrm>
            <a:off x="612329" y="500637"/>
            <a:ext cx="974103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dirty="0"/>
              <a:t>Experiments: The Impact of Key Factors</a:t>
            </a:r>
            <a:endParaRPr lang="zh-CN" altLang="en-US" sz="3600" dirty="0"/>
          </a:p>
        </p:txBody>
      </p:sp>
      <p:sp>
        <p:nvSpPr>
          <p:cNvPr id="5" name="矩形 12">
            <a:extLst>
              <a:ext uri="{FF2B5EF4-FFF2-40B4-BE49-F238E27FC236}">
                <a16:creationId xmlns:a16="http://schemas.microsoft.com/office/drawing/2014/main" id="{6EBF61FA-2B58-E440-A8AC-1F433758768D}"/>
              </a:ext>
            </a:extLst>
          </p:cNvPr>
          <p:cNvSpPr/>
          <p:nvPr/>
        </p:nvSpPr>
        <p:spPr>
          <a:xfrm>
            <a:off x="612329" y="1462182"/>
            <a:ext cx="7700398" cy="426527"/>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dirty="0">
                <a:solidFill>
                  <a:prstClr val="black"/>
                </a:solidFill>
                <a:latin typeface="Helvetica" pitchFamily="2" charset="0"/>
                <a:cs typeface="Helvetica" panose="020B0604020202020204" pitchFamily="34" charset="0"/>
              </a:rPr>
              <a:t>Level of texture exposure in various scenarios</a:t>
            </a:r>
          </a:p>
        </p:txBody>
      </p:sp>
      <p:sp>
        <p:nvSpPr>
          <p:cNvPr id="9" name="TextBox 8">
            <a:extLst>
              <a:ext uri="{FF2B5EF4-FFF2-40B4-BE49-F238E27FC236}">
                <a16:creationId xmlns:a16="http://schemas.microsoft.com/office/drawing/2014/main" id="{2AE893A2-1958-AD4F-86CC-7C3D4093086E}"/>
              </a:ext>
            </a:extLst>
          </p:cNvPr>
          <p:cNvSpPr txBox="1"/>
          <p:nvPr/>
        </p:nvSpPr>
        <p:spPr>
          <a:xfrm>
            <a:off x="818712" y="5120209"/>
            <a:ext cx="10904714" cy="830997"/>
          </a:xfrm>
          <a:prstGeom prst="rect">
            <a:avLst/>
          </a:prstGeom>
          <a:noFill/>
        </p:spPr>
        <p:txBody>
          <a:bodyPr wrap="square" rtlCol="0">
            <a:spAutoFit/>
          </a:bodyPr>
          <a:lstStyle/>
          <a:p>
            <a:r>
              <a:rPr lang="en-US" sz="2400" i="1" dirty="0" err="1"/>
              <a:t>H</a:t>
            </a:r>
            <a:r>
              <a:rPr lang="en-US" sz="2400" i="1" baseline="-25000" dirty="0" err="1"/>
              <a:t>glcm</a:t>
            </a:r>
            <a:r>
              <a:rPr lang="en-US" sz="2400" i="1" dirty="0"/>
              <a:t> </a:t>
            </a:r>
            <a:r>
              <a:rPr lang="en-US" sz="2400" dirty="0"/>
              <a:t>: The metric to measure the level of exposed textures, which is calculated by the entropy of the gray level co-occurrence matrix (GLCM). </a:t>
            </a:r>
          </a:p>
        </p:txBody>
      </p:sp>
      <p:pic>
        <p:nvPicPr>
          <p:cNvPr id="11" name="Picture 10">
            <a:extLst>
              <a:ext uri="{FF2B5EF4-FFF2-40B4-BE49-F238E27FC236}">
                <a16:creationId xmlns:a16="http://schemas.microsoft.com/office/drawing/2014/main" id="{76C52947-3B06-9941-8A41-89BE23D4CB1E}"/>
              </a:ext>
            </a:extLst>
          </p:cNvPr>
          <p:cNvPicPr>
            <a:picLocks noChangeAspect="1"/>
          </p:cNvPicPr>
          <p:nvPr/>
        </p:nvPicPr>
        <p:blipFill>
          <a:blip r:embed="rId4"/>
          <a:stretch>
            <a:fillRect/>
          </a:stretch>
        </p:blipFill>
        <p:spPr>
          <a:xfrm>
            <a:off x="4656000" y="2165943"/>
            <a:ext cx="2880000" cy="2520000"/>
          </a:xfrm>
          <a:prstGeom prst="rect">
            <a:avLst/>
          </a:prstGeom>
        </p:spPr>
      </p:pic>
      <p:pic>
        <p:nvPicPr>
          <p:cNvPr id="13" name="Picture 12">
            <a:extLst>
              <a:ext uri="{FF2B5EF4-FFF2-40B4-BE49-F238E27FC236}">
                <a16:creationId xmlns:a16="http://schemas.microsoft.com/office/drawing/2014/main" id="{E0E28CCF-6EAF-1F40-B828-2AB116BFBC63}"/>
              </a:ext>
            </a:extLst>
          </p:cNvPr>
          <p:cNvPicPr>
            <a:picLocks noChangeAspect="1"/>
          </p:cNvPicPr>
          <p:nvPr/>
        </p:nvPicPr>
        <p:blipFill>
          <a:blip r:embed="rId5"/>
          <a:stretch>
            <a:fillRect/>
          </a:stretch>
        </p:blipFill>
        <p:spPr>
          <a:xfrm>
            <a:off x="1455416" y="2176220"/>
            <a:ext cx="2700000" cy="2520000"/>
          </a:xfrm>
          <a:prstGeom prst="rect">
            <a:avLst/>
          </a:prstGeom>
        </p:spPr>
      </p:pic>
      <p:pic>
        <p:nvPicPr>
          <p:cNvPr id="15" name="Picture 14">
            <a:extLst>
              <a:ext uri="{FF2B5EF4-FFF2-40B4-BE49-F238E27FC236}">
                <a16:creationId xmlns:a16="http://schemas.microsoft.com/office/drawing/2014/main" id="{8296B0FB-97D1-D248-9D32-7550653F184B}"/>
              </a:ext>
            </a:extLst>
          </p:cNvPr>
          <p:cNvPicPr>
            <a:picLocks noChangeAspect="1"/>
          </p:cNvPicPr>
          <p:nvPr/>
        </p:nvPicPr>
        <p:blipFill>
          <a:blip r:embed="rId6"/>
          <a:stretch>
            <a:fillRect/>
          </a:stretch>
        </p:blipFill>
        <p:spPr>
          <a:xfrm>
            <a:off x="8036584" y="2164477"/>
            <a:ext cx="2879996" cy="2520000"/>
          </a:xfrm>
          <a:prstGeom prst="rect">
            <a:avLst/>
          </a:prstGeom>
        </p:spPr>
      </p:pic>
      <p:sp>
        <p:nvSpPr>
          <p:cNvPr id="2" name="Slide Number Placeholder 1">
            <a:extLst>
              <a:ext uri="{FF2B5EF4-FFF2-40B4-BE49-F238E27FC236}">
                <a16:creationId xmlns:a16="http://schemas.microsoft.com/office/drawing/2014/main" id="{0463B0F6-5BA1-264A-9966-6403B21E4FE1}"/>
              </a:ext>
            </a:extLst>
          </p:cNvPr>
          <p:cNvSpPr>
            <a:spLocks noGrp="1"/>
          </p:cNvSpPr>
          <p:nvPr>
            <p:ph type="sldNum" sz="quarter" idx="12"/>
          </p:nvPr>
        </p:nvSpPr>
        <p:spPr/>
        <p:txBody>
          <a:bodyPr/>
          <a:lstStyle/>
          <a:p>
            <a:fld id="{FB4528FC-90C6-BD4E-B8A6-B6E7D1650F73}" type="slidenum">
              <a:rPr lang="en-US" smtClean="0"/>
              <a:t>15</a:t>
            </a:fld>
            <a:endParaRPr lang="en-US"/>
          </a:p>
        </p:txBody>
      </p:sp>
    </p:spTree>
    <p:custDataLst>
      <p:tags r:id="rId1"/>
    </p:custDataLst>
    <p:extLst>
      <p:ext uri="{BB962C8B-B14F-4D97-AF65-F5344CB8AC3E}">
        <p14:creationId xmlns:p14="http://schemas.microsoft.com/office/powerpoint/2010/main" val="347003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a:extLst>
              <a:ext uri="{FF2B5EF4-FFF2-40B4-BE49-F238E27FC236}">
                <a16:creationId xmlns:a16="http://schemas.microsoft.com/office/drawing/2014/main" id="{3E8F858F-7566-1B42-82D2-2C168B32D684}"/>
              </a:ext>
            </a:extLst>
          </p:cNvPr>
          <p:cNvSpPr txBox="1">
            <a:spLocks/>
          </p:cNvSpPr>
          <p:nvPr/>
        </p:nvSpPr>
        <p:spPr>
          <a:xfrm>
            <a:off x="612329" y="500637"/>
            <a:ext cx="974103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dirty="0"/>
              <a:t>Experiments: Object Detection</a:t>
            </a:r>
            <a:endParaRPr lang="zh-CN" altLang="en-US" sz="3600" dirty="0"/>
          </a:p>
        </p:txBody>
      </p:sp>
      <p:sp>
        <p:nvSpPr>
          <p:cNvPr id="5" name="矩形 12">
            <a:extLst>
              <a:ext uri="{FF2B5EF4-FFF2-40B4-BE49-F238E27FC236}">
                <a16:creationId xmlns:a16="http://schemas.microsoft.com/office/drawing/2014/main" id="{BF096E75-BE7A-614A-B4A6-4E917F8EB351}"/>
              </a:ext>
            </a:extLst>
          </p:cNvPr>
          <p:cNvSpPr/>
          <p:nvPr/>
        </p:nvSpPr>
        <p:spPr>
          <a:xfrm>
            <a:off x="612329" y="1462182"/>
            <a:ext cx="11210477" cy="398699"/>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200" dirty="0">
                <a:solidFill>
                  <a:prstClr val="black"/>
                </a:solidFill>
                <a:latin typeface="Helvetica" pitchFamily="2" charset="0"/>
                <a:cs typeface="Helvetica" panose="020B0604020202020204" pitchFamily="34" charset="0"/>
              </a:rPr>
              <a:t>Comparison between RGB, IR, Depth map and </a:t>
            </a:r>
            <a:r>
              <a:rPr lang="en-US" altLang="zh-CN" sz="2200" i="1" dirty="0" err="1">
                <a:solidFill>
                  <a:prstClr val="black"/>
                </a:solidFill>
                <a:latin typeface="Helvetica" pitchFamily="2" charset="0"/>
                <a:cs typeface="Helvetica" panose="020B0604020202020204" pitchFamily="34" charset="0"/>
              </a:rPr>
              <a:t>UltraDepth</a:t>
            </a:r>
            <a:endParaRPr lang="en-US" altLang="zh-CN" sz="2200" dirty="0">
              <a:solidFill>
                <a:prstClr val="black"/>
              </a:solidFill>
              <a:latin typeface="Helvetica" pitchFamily="2" charset="0"/>
              <a:cs typeface="Helvetica" panose="020B0604020202020204" pitchFamily="34" charset="0"/>
            </a:endParaRPr>
          </a:p>
        </p:txBody>
      </p:sp>
      <p:pic>
        <p:nvPicPr>
          <p:cNvPr id="3" name="Picture 2" descr="A picture containing text, different, image&#10;&#10;Description automatically generated">
            <a:extLst>
              <a:ext uri="{FF2B5EF4-FFF2-40B4-BE49-F238E27FC236}">
                <a16:creationId xmlns:a16="http://schemas.microsoft.com/office/drawing/2014/main" id="{5FA76FDE-4705-F247-AEE6-4EC9C7855AD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17533" y="2042581"/>
            <a:ext cx="4297375" cy="3788542"/>
          </a:xfrm>
          <a:prstGeom prst="rect">
            <a:avLst/>
          </a:prstGeom>
        </p:spPr>
      </p:pic>
      <p:sp>
        <p:nvSpPr>
          <p:cNvPr id="16" name="Rectangle 15">
            <a:extLst>
              <a:ext uri="{FF2B5EF4-FFF2-40B4-BE49-F238E27FC236}">
                <a16:creationId xmlns:a16="http://schemas.microsoft.com/office/drawing/2014/main" id="{D009CF11-B7CC-7C4A-851B-1CFD5D4E4259}"/>
              </a:ext>
            </a:extLst>
          </p:cNvPr>
          <p:cNvSpPr/>
          <p:nvPr/>
        </p:nvSpPr>
        <p:spPr>
          <a:xfrm>
            <a:off x="612329" y="5008192"/>
            <a:ext cx="5805963" cy="707886"/>
          </a:xfrm>
          <a:prstGeom prst="rect">
            <a:avLst/>
          </a:prstGeom>
        </p:spPr>
        <p:txBody>
          <a:bodyPr wrap="square">
            <a:spAutoFit/>
          </a:bodyPr>
          <a:lstStyle/>
          <a:p>
            <a:pPr marL="342900" indent="-342900">
              <a:buFont typeface="Arial" panose="020B0604020202020204" pitchFamily="34" charset="0"/>
              <a:buChar char="•"/>
            </a:pPr>
            <a:r>
              <a:rPr lang="en-HK" sz="2000" dirty="0"/>
              <a:t>The performance of </a:t>
            </a:r>
            <a:r>
              <a:rPr lang="en-HK" sz="2000" i="1" dirty="0" err="1"/>
              <a:t>UltraDepth</a:t>
            </a:r>
            <a:r>
              <a:rPr lang="en-HK" sz="2000" dirty="0"/>
              <a:t> is close to RGB and IR images</a:t>
            </a:r>
            <a:r>
              <a:rPr lang="en-US" altLang="zh-CN" sz="2000" dirty="0"/>
              <a:t>, and far exceeds depth maps. </a:t>
            </a:r>
            <a:endParaRPr lang="en-HK" sz="2400" dirty="0"/>
          </a:p>
        </p:txBody>
      </p:sp>
      <p:sp>
        <p:nvSpPr>
          <p:cNvPr id="2" name="Slide Number Placeholder 1">
            <a:extLst>
              <a:ext uri="{FF2B5EF4-FFF2-40B4-BE49-F238E27FC236}">
                <a16:creationId xmlns:a16="http://schemas.microsoft.com/office/drawing/2014/main" id="{E293F3C4-7C8D-8340-9356-EE9000551702}"/>
              </a:ext>
            </a:extLst>
          </p:cNvPr>
          <p:cNvSpPr>
            <a:spLocks noGrp="1"/>
          </p:cNvSpPr>
          <p:nvPr>
            <p:ph type="sldNum" sz="quarter" idx="12"/>
          </p:nvPr>
        </p:nvSpPr>
        <p:spPr/>
        <p:txBody>
          <a:bodyPr/>
          <a:lstStyle/>
          <a:p>
            <a:fld id="{FB4528FC-90C6-BD4E-B8A6-B6E7D1650F73}" type="slidenum">
              <a:rPr lang="en-US" smtClean="0"/>
              <a:t>16</a:t>
            </a:fld>
            <a:endParaRPr lang="en-US"/>
          </a:p>
        </p:txBody>
      </p:sp>
      <p:pic>
        <p:nvPicPr>
          <p:cNvPr id="23" name="Picture 22">
            <a:extLst>
              <a:ext uri="{FF2B5EF4-FFF2-40B4-BE49-F238E27FC236}">
                <a16:creationId xmlns:a16="http://schemas.microsoft.com/office/drawing/2014/main" id="{E66279CA-53C1-DD43-82E9-328DD026DD67}"/>
              </a:ext>
            </a:extLst>
          </p:cNvPr>
          <p:cNvPicPr>
            <a:picLocks noChangeAspect="1"/>
          </p:cNvPicPr>
          <p:nvPr/>
        </p:nvPicPr>
        <p:blipFill>
          <a:blip r:embed="rId5"/>
          <a:stretch>
            <a:fillRect/>
          </a:stretch>
        </p:blipFill>
        <p:spPr>
          <a:xfrm>
            <a:off x="1915992" y="2186300"/>
            <a:ext cx="3198636" cy="2492764"/>
          </a:xfrm>
          <a:prstGeom prst="rect">
            <a:avLst/>
          </a:prstGeom>
        </p:spPr>
      </p:pic>
    </p:spTree>
    <p:custDataLst>
      <p:tags r:id="rId1"/>
    </p:custDataLst>
    <p:extLst>
      <p:ext uri="{BB962C8B-B14F-4D97-AF65-F5344CB8AC3E}">
        <p14:creationId xmlns:p14="http://schemas.microsoft.com/office/powerpoint/2010/main" val="236879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a:extLst>
              <a:ext uri="{FF2B5EF4-FFF2-40B4-BE49-F238E27FC236}">
                <a16:creationId xmlns:a16="http://schemas.microsoft.com/office/drawing/2014/main" id="{3E8F858F-7566-1B42-82D2-2C168B32D684}"/>
              </a:ext>
            </a:extLst>
          </p:cNvPr>
          <p:cNvSpPr txBox="1">
            <a:spLocks/>
          </p:cNvSpPr>
          <p:nvPr/>
        </p:nvSpPr>
        <p:spPr>
          <a:xfrm>
            <a:off x="612329" y="500637"/>
            <a:ext cx="974103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dirty="0"/>
              <a:t>Experiments: Character &amp; Face Recognition</a:t>
            </a:r>
            <a:endParaRPr lang="zh-CN" altLang="en-US" sz="3600" dirty="0"/>
          </a:p>
        </p:txBody>
      </p:sp>
      <p:sp>
        <p:nvSpPr>
          <p:cNvPr id="7" name="矩形 12">
            <a:extLst>
              <a:ext uri="{FF2B5EF4-FFF2-40B4-BE49-F238E27FC236}">
                <a16:creationId xmlns:a16="http://schemas.microsoft.com/office/drawing/2014/main" id="{04F9A60A-D983-4F41-BEC5-C12603D53C67}"/>
              </a:ext>
            </a:extLst>
          </p:cNvPr>
          <p:cNvSpPr/>
          <p:nvPr/>
        </p:nvSpPr>
        <p:spPr>
          <a:xfrm>
            <a:off x="6792232" y="1462182"/>
            <a:ext cx="3636736" cy="426527"/>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dirty="0">
                <a:solidFill>
                  <a:prstClr val="black"/>
                </a:solidFill>
                <a:latin typeface="Helvetica" pitchFamily="2" charset="0"/>
                <a:cs typeface="Helvetica" panose="020B0604020202020204" pitchFamily="34" charset="0"/>
              </a:rPr>
              <a:t>Face recognition</a:t>
            </a:r>
          </a:p>
        </p:txBody>
      </p:sp>
      <p:pic>
        <p:nvPicPr>
          <p:cNvPr id="15" name="Picture 14">
            <a:extLst>
              <a:ext uri="{FF2B5EF4-FFF2-40B4-BE49-F238E27FC236}">
                <a16:creationId xmlns:a16="http://schemas.microsoft.com/office/drawing/2014/main" id="{4BC20C00-43CA-764E-B1AF-8893D5A6697B}"/>
              </a:ext>
            </a:extLst>
          </p:cNvPr>
          <p:cNvPicPr>
            <a:picLocks noChangeAspect="1"/>
          </p:cNvPicPr>
          <p:nvPr/>
        </p:nvPicPr>
        <p:blipFill>
          <a:blip r:embed="rId4"/>
          <a:stretch>
            <a:fillRect/>
          </a:stretch>
        </p:blipFill>
        <p:spPr>
          <a:xfrm>
            <a:off x="1216528" y="3086231"/>
            <a:ext cx="3636735" cy="2729523"/>
          </a:xfrm>
          <a:prstGeom prst="rect">
            <a:avLst/>
          </a:prstGeom>
        </p:spPr>
      </p:pic>
      <p:sp>
        <p:nvSpPr>
          <p:cNvPr id="16" name="矩形 12">
            <a:extLst>
              <a:ext uri="{FF2B5EF4-FFF2-40B4-BE49-F238E27FC236}">
                <a16:creationId xmlns:a16="http://schemas.microsoft.com/office/drawing/2014/main" id="{05FB2BF4-AC6E-8249-BC17-45DD858BDBCA}"/>
              </a:ext>
            </a:extLst>
          </p:cNvPr>
          <p:cNvSpPr/>
          <p:nvPr/>
        </p:nvSpPr>
        <p:spPr>
          <a:xfrm>
            <a:off x="612329" y="1462182"/>
            <a:ext cx="3636736" cy="426527"/>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dirty="0">
                <a:solidFill>
                  <a:prstClr val="black"/>
                </a:solidFill>
                <a:latin typeface="Helvetica" pitchFamily="2" charset="0"/>
                <a:cs typeface="Helvetica" panose="020B0604020202020204" pitchFamily="34" charset="0"/>
              </a:rPr>
              <a:t>Character recognition</a:t>
            </a:r>
          </a:p>
        </p:txBody>
      </p:sp>
      <p:grpSp>
        <p:nvGrpSpPr>
          <p:cNvPr id="18" name="Group 17">
            <a:extLst>
              <a:ext uri="{FF2B5EF4-FFF2-40B4-BE49-F238E27FC236}">
                <a16:creationId xmlns:a16="http://schemas.microsoft.com/office/drawing/2014/main" id="{4F4FDD22-ADEF-8F41-BE02-1095FF433DB1}"/>
              </a:ext>
            </a:extLst>
          </p:cNvPr>
          <p:cNvGrpSpPr/>
          <p:nvPr/>
        </p:nvGrpSpPr>
        <p:grpSpPr>
          <a:xfrm>
            <a:off x="6881610" y="2161409"/>
            <a:ext cx="1800000" cy="2137114"/>
            <a:chOff x="6881610" y="2161409"/>
            <a:chExt cx="1800000" cy="2137114"/>
          </a:xfrm>
        </p:grpSpPr>
        <p:pic>
          <p:nvPicPr>
            <p:cNvPr id="9" name="Picture 8">
              <a:extLst>
                <a:ext uri="{FF2B5EF4-FFF2-40B4-BE49-F238E27FC236}">
                  <a16:creationId xmlns:a16="http://schemas.microsoft.com/office/drawing/2014/main" id="{3F809C72-F96D-6E40-912F-94F889BB06A4}"/>
                </a:ext>
              </a:extLst>
            </p:cNvPr>
            <p:cNvPicPr>
              <a:picLocks noChangeAspect="1"/>
            </p:cNvPicPr>
            <p:nvPr/>
          </p:nvPicPr>
          <p:blipFill>
            <a:blip r:embed="rId5"/>
            <a:stretch>
              <a:fillRect/>
            </a:stretch>
          </p:blipFill>
          <p:spPr>
            <a:xfrm>
              <a:off x="6881610" y="2161409"/>
              <a:ext cx="1800000" cy="1800000"/>
            </a:xfrm>
            <a:prstGeom prst="rect">
              <a:avLst/>
            </a:prstGeom>
          </p:spPr>
        </p:pic>
        <p:sp>
          <p:nvSpPr>
            <p:cNvPr id="17" name="TextBox 16">
              <a:extLst>
                <a:ext uri="{FF2B5EF4-FFF2-40B4-BE49-F238E27FC236}">
                  <a16:creationId xmlns:a16="http://schemas.microsoft.com/office/drawing/2014/main" id="{E1F36A13-7DFA-194F-82D5-A9CAD5302484}"/>
                </a:ext>
              </a:extLst>
            </p:cNvPr>
            <p:cNvSpPr txBox="1"/>
            <p:nvPr/>
          </p:nvSpPr>
          <p:spPr>
            <a:xfrm>
              <a:off x="7256153" y="3929191"/>
              <a:ext cx="1225657" cy="369332"/>
            </a:xfrm>
            <a:prstGeom prst="rect">
              <a:avLst/>
            </a:prstGeom>
            <a:noFill/>
          </p:spPr>
          <p:txBody>
            <a:bodyPr wrap="none" rtlCol="0">
              <a:spAutoFit/>
            </a:bodyPr>
            <a:lstStyle/>
            <a:p>
              <a:r>
                <a:rPr lang="en-US" i="1" dirty="0" err="1"/>
                <a:t>UltraDepth</a:t>
              </a:r>
              <a:endParaRPr lang="en-US" i="1" dirty="0"/>
            </a:p>
          </p:txBody>
        </p:sp>
      </p:grpSp>
      <p:grpSp>
        <p:nvGrpSpPr>
          <p:cNvPr id="20" name="Group 19">
            <a:extLst>
              <a:ext uri="{FF2B5EF4-FFF2-40B4-BE49-F238E27FC236}">
                <a16:creationId xmlns:a16="http://schemas.microsoft.com/office/drawing/2014/main" id="{C3EEE233-35C5-9D42-8DBB-E0D0D8DBC281}"/>
              </a:ext>
            </a:extLst>
          </p:cNvPr>
          <p:cNvGrpSpPr/>
          <p:nvPr/>
        </p:nvGrpSpPr>
        <p:grpSpPr>
          <a:xfrm>
            <a:off x="9239901" y="2161409"/>
            <a:ext cx="1800000" cy="2138076"/>
            <a:chOff x="8827777" y="2165943"/>
            <a:chExt cx="1800000" cy="2138076"/>
          </a:xfrm>
        </p:grpSpPr>
        <p:pic>
          <p:nvPicPr>
            <p:cNvPr id="11" name="Picture 10">
              <a:extLst>
                <a:ext uri="{FF2B5EF4-FFF2-40B4-BE49-F238E27FC236}">
                  <a16:creationId xmlns:a16="http://schemas.microsoft.com/office/drawing/2014/main" id="{BDF1BFC6-8092-4347-AB39-9B1ED724843E}"/>
                </a:ext>
              </a:extLst>
            </p:cNvPr>
            <p:cNvPicPr>
              <a:picLocks noChangeAspect="1"/>
            </p:cNvPicPr>
            <p:nvPr/>
          </p:nvPicPr>
          <p:blipFill>
            <a:blip r:embed="rId6"/>
            <a:stretch>
              <a:fillRect/>
            </a:stretch>
          </p:blipFill>
          <p:spPr>
            <a:xfrm>
              <a:off x="8827777" y="2165943"/>
              <a:ext cx="1800000" cy="1800000"/>
            </a:xfrm>
            <a:prstGeom prst="rect">
              <a:avLst/>
            </a:prstGeom>
          </p:spPr>
        </p:pic>
        <p:sp>
          <p:nvSpPr>
            <p:cNvPr id="19" name="TextBox 18">
              <a:extLst>
                <a:ext uri="{FF2B5EF4-FFF2-40B4-BE49-F238E27FC236}">
                  <a16:creationId xmlns:a16="http://schemas.microsoft.com/office/drawing/2014/main" id="{3894E4AC-C160-D34B-8A56-3C3005D00F4A}"/>
                </a:ext>
              </a:extLst>
            </p:cNvPr>
            <p:cNvSpPr txBox="1"/>
            <p:nvPr/>
          </p:nvSpPr>
          <p:spPr>
            <a:xfrm>
              <a:off x="9438531" y="3934687"/>
              <a:ext cx="578492" cy="369332"/>
            </a:xfrm>
            <a:prstGeom prst="rect">
              <a:avLst/>
            </a:prstGeom>
            <a:noFill/>
          </p:spPr>
          <p:txBody>
            <a:bodyPr wrap="none" rtlCol="0">
              <a:spAutoFit/>
            </a:bodyPr>
            <a:lstStyle/>
            <a:p>
              <a:r>
                <a:rPr lang="en-US" dirty="0"/>
                <a:t>RGB</a:t>
              </a:r>
            </a:p>
          </p:txBody>
        </p:sp>
      </p:grpSp>
      <p:sp>
        <p:nvSpPr>
          <p:cNvPr id="21" name="Rectangle 20">
            <a:extLst>
              <a:ext uri="{FF2B5EF4-FFF2-40B4-BE49-F238E27FC236}">
                <a16:creationId xmlns:a16="http://schemas.microsoft.com/office/drawing/2014/main" id="{CB5E4772-4ABE-774E-84D1-0DB939DCF820}"/>
              </a:ext>
            </a:extLst>
          </p:cNvPr>
          <p:cNvSpPr/>
          <p:nvPr/>
        </p:nvSpPr>
        <p:spPr>
          <a:xfrm>
            <a:off x="928398" y="5815754"/>
            <a:ext cx="4635884" cy="400110"/>
          </a:xfrm>
          <a:prstGeom prst="rect">
            <a:avLst/>
          </a:prstGeom>
        </p:spPr>
        <p:txBody>
          <a:bodyPr wrap="square">
            <a:spAutoFit/>
          </a:bodyPr>
          <a:lstStyle/>
          <a:p>
            <a:pPr marL="342900" indent="-342900">
              <a:buFont typeface="Arial" panose="020B0604020202020204" pitchFamily="34" charset="0"/>
              <a:buChar char="•"/>
            </a:pPr>
            <a:r>
              <a:rPr lang="en-HK" sz="2000" i="1" dirty="0" err="1"/>
              <a:t>UltraDepth</a:t>
            </a:r>
            <a:r>
              <a:rPr lang="en-HK" sz="2000" dirty="0"/>
              <a:t> outperforms IR images.</a:t>
            </a:r>
            <a:endParaRPr lang="en-HK" sz="2400" dirty="0"/>
          </a:p>
        </p:txBody>
      </p:sp>
      <p:sp>
        <p:nvSpPr>
          <p:cNvPr id="22" name="TextBox 21">
            <a:extLst>
              <a:ext uri="{FF2B5EF4-FFF2-40B4-BE49-F238E27FC236}">
                <a16:creationId xmlns:a16="http://schemas.microsoft.com/office/drawing/2014/main" id="{AC13C3D5-6B50-4543-A8A0-CAC9F17241CF}"/>
              </a:ext>
            </a:extLst>
          </p:cNvPr>
          <p:cNvSpPr txBox="1"/>
          <p:nvPr/>
        </p:nvSpPr>
        <p:spPr>
          <a:xfrm>
            <a:off x="6792232" y="4450993"/>
            <a:ext cx="517301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Features of 10 volunteers from </a:t>
            </a:r>
            <a:r>
              <a:rPr lang="en-US" sz="2000" i="1" dirty="0" err="1"/>
              <a:t>UltraDepth</a:t>
            </a:r>
            <a:r>
              <a:rPr lang="en-US" sz="2000" dirty="0"/>
              <a:t> are well clustered. </a:t>
            </a:r>
          </a:p>
        </p:txBody>
      </p:sp>
      <p:sp>
        <p:nvSpPr>
          <p:cNvPr id="23" name="TextBox 22">
            <a:extLst>
              <a:ext uri="{FF2B5EF4-FFF2-40B4-BE49-F238E27FC236}">
                <a16:creationId xmlns:a16="http://schemas.microsoft.com/office/drawing/2014/main" id="{C5627DBA-FBF1-5447-96A8-1337DED11F34}"/>
              </a:ext>
            </a:extLst>
          </p:cNvPr>
          <p:cNvSpPr txBox="1"/>
          <p:nvPr/>
        </p:nvSpPr>
        <p:spPr>
          <a:xfrm>
            <a:off x="6792231" y="5255944"/>
            <a:ext cx="5173015" cy="707886"/>
          </a:xfrm>
          <a:prstGeom prst="rect">
            <a:avLst/>
          </a:prstGeom>
          <a:noFill/>
        </p:spPr>
        <p:txBody>
          <a:bodyPr wrap="square" rtlCol="0">
            <a:spAutoFit/>
          </a:bodyPr>
          <a:lstStyle/>
          <a:p>
            <a:pPr marL="285750" indent="-285750">
              <a:buFont typeface="Arial" panose="020B0604020202020204" pitchFamily="34" charset="0"/>
              <a:buChar char="•"/>
            </a:pPr>
            <a:r>
              <a:rPr lang="en-US" sz="2000" i="1" dirty="0" err="1"/>
              <a:t>UltraDepth</a:t>
            </a:r>
            <a:r>
              <a:rPr lang="en-US" sz="2000" dirty="0"/>
              <a:t> achieves 99.334% accuracy of classification</a:t>
            </a:r>
          </a:p>
        </p:txBody>
      </p:sp>
      <p:sp>
        <p:nvSpPr>
          <p:cNvPr id="2" name="Slide Number Placeholder 1">
            <a:extLst>
              <a:ext uri="{FF2B5EF4-FFF2-40B4-BE49-F238E27FC236}">
                <a16:creationId xmlns:a16="http://schemas.microsoft.com/office/drawing/2014/main" id="{B55176C9-3883-B843-8DFC-27203D600DD6}"/>
              </a:ext>
            </a:extLst>
          </p:cNvPr>
          <p:cNvSpPr>
            <a:spLocks noGrp="1"/>
          </p:cNvSpPr>
          <p:nvPr>
            <p:ph type="sldNum" sz="quarter" idx="12"/>
          </p:nvPr>
        </p:nvSpPr>
        <p:spPr/>
        <p:txBody>
          <a:bodyPr/>
          <a:lstStyle/>
          <a:p>
            <a:fld id="{FB4528FC-90C6-BD4E-B8A6-B6E7D1650F73}" type="slidenum">
              <a:rPr lang="en-US" smtClean="0"/>
              <a:t>17</a:t>
            </a:fld>
            <a:endParaRPr lang="en-US"/>
          </a:p>
        </p:txBody>
      </p:sp>
      <p:grpSp>
        <p:nvGrpSpPr>
          <p:cNvPr id="27" name="Group 26">
            <a:extLst>
              <a:ext uri="{FF2B5EF4-FFF2-40B4-BE49-F238E27FC236}">
                <a16:creationId xmlns:a16="http://schemas.microsoft.com/office/drawing/2014/main" id="{E8922D5B-4FA7-8E46-AE9F-3DED8B2F3384}"/>
              </a:ext>
            </a:extLst>
          </p:cNvPr>
          <p:cNvGrpSpPr/>
          <p:nvPr/>
        </p:nvGrpSpPr>
        <p:grpSpPr>
          <a:xfrm>
            <a:off x="928398" y="1952249"/>
            <a:ext cx="4554450" cy="1083531"/>
            <a:chOff x="928398" y="1952249"/>
            <a:chExt cx="4554450" cy="1083531"/>
          </a:xfrm>
        </p:grpSpPr>
        <p:grpSp>
          <p:nvGrpSpPr>
            <p:cNvPr id="13" name="Group 12">
              <a:extLst>
                <a:ext uri="{FF2B5EF4-FFF2-40B4-BE49-F238E27FC236}">
                  <a16:creationId xmlns:a16="http://schemas.microsoft.com/office/drawing/2014/main" id="{C55E9B53-0688-304D-A389-E0A8513C1636}"/>
                </a:ext>
              </a:extLst>
            </p:cNvPr>
            <p:cNvGrpSpPr/>
            <p:nvPr/>
          </p:nvGrpSpPr>
          <p:grpSpPr>
            <a:xfrm>
              <a:off x="928398" y="1952249"/>
              <a:ext cx="4554450" cy="1018303"/>
              <a:chOff x="849503" y="1980401"/>
              <a:chExt cx="4554450" cy="1018303"/>
            </a:xfrm>
          </p:grpSpPr>
          <p:pic>
            <p:nvPicPr>
              <p:cNvPr id="4" name="Picture 3" descr="Text&#10;&#10;Description automatically generated">
                <a:extLst>
                  <a:ext uri="{FF2B5EF4-FFF2-40B4-BE49-F238E27FC236}">
                    <a16:creationId xmlns:a16="http://schemas.microsoft.com/office/drawing/2014/main" id="{B76EF00F-3F4C-564B-A7D2-3409727DC38A}"/>
                  </a:ext>
                </a:extLst>
              </p:cNvPr>
              <p:cNvPicPr>
                <a:picLocks noChangeAspect="1"/>
              </p:cNvPicPr>
              <p:nvPr/>
            </p:nvPicPr>
            <p:blipFill>
              <a:blip r:embed="rId7"/>
              <a:stretch>
                <a:fillRect/>
              </a:stretch>
            </p:blipFill>
            <p:spPr>
              <a:xfrm>
                <a:off x="849503" y="1990704"/>
                <a:ext cx="1443274" cy="1008000"/>
              </a:xfrm>
              <a:prstGeom prst="rect">
                <a:avLst/>
              </a:prstGeom>
            </p:spPr>
          </p:pic>
          <p:pic>
            <p:nvPicPr>
              <p:cNvPr id="8" name="Picture 7" descr="Text&#10;&#10;Description automatically generated">
                <a:extLst>
                  <a:ext uri="{FF2B5EF4-FFF2-40B4-BE49-F238E27FC236}">
                    <a16:creationId xmlns:a16="http://schemas.microsoft.com/office/drawing/2014/main" id="{E6343AD6-6933-0A4F-B92A-19EDF8B29097}"/>
                  </a:ext>
                </a:extLst>
              </p:cNvPr>
              <p:cNvPicPr>
                <a:picLocks noChangeAspect="1"/>
              </p:cNvPicPr>
              <p:nvPr/>
            </p:nvPicPr>
            <p:blipFill>
              <a:blip r:embed="rId8"/>
              <a:stretch>
                <a:fillRect/>
              </a:stretch>
            </p:blipFill>
            <p:spPr>
              <a:xfrm>
                <a:off x="4006499" y="1980401"/>
                <a:ext cx="1397454" cy="1008000"/>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AA5C3183-1CBF-2944-8FBD-B17A093A97B9}"/>
                  </a:ext>
                </a:extLst>
              </p:cNvPr>
              <p:cNvPicPr>
                <a:picLocks noChangeAspect="1"/>
              </p:cNvPicPr>
              <p:nvPr/>
            </p:nvPicPr>
            <p:blipFill>
              <a:blip r:embed="rId9"/>
              <a:stretch>
                <a:fillRect/>
              </a:stretch>
            </p:blipFill>
            <p:spPr>
              <a:xfrm>
                <a:off x="2430697" y="1990704"/>
                <a:ext cx="1437882" cy="1008000"/>
              </a:xfrm>
              <a:prstGeom prst="rect">
                <a:avLst/>
              </a:prstGeom>
            </p:spPr>
          </p:pic>
        </p:grpSp>
        <p:grpSp>
          <p:nvGrpSpPr>
            <p:cNvPr id="26" name="Group 25">
              <a:extLst>
                <a:ext uri="{FF2B5EF4-FFF2-40B4-BE49-F238E27FC236}">
                  <a16:creationId xmlns:a16="http://schemas.microsoft.com/office/drawing/2014/main" id="{FD60D648-F013-984F-8C4D-C2512900D085}"/>
                </a:ext>
              </a:extLst>
            </p:cNvPr>
            <p:cNvGrpSpPr/>
            <p:nvPr/>
          </p:nvGrpSpPr>
          <p:grpSpPr>
            <a:xfrm>
              <a:off x="1360789" y="2666448"/>
              <a:ext cx="3667193" cy="369332"/>
              <a:chOff x="1360789" y="2666448"/>
              <a:chExt cx="3667193" cy="369332"/>
            </a:xfrm>
          </p:grpSpPr>
          <p:sp>
            <p:nvSpPr>
              <p:cNvPr id="14" name="TextBox 13">
                <a:extLst>
                  <a:ext uri="{FF2B5EF4-FFF2-40B4-BE49-F238E27FC236}">
                    <a16:creationId xmlns:a16="http://schemas.microsoft.com/office/drawing/2014/main" id="{2AA2B9A5-0A6C-D746-9225-0BA18F873465}"/>
                  </a:ext>
                </a:extLst>
              </p:cNvPr>
              <p:cNvSpPr txBox="1"/>
              <p:nvPr/>
            </p:nvSpPr>
            <p:spPr>
              <a:xfrm>
                <a:off x="1360789" y="2666448"/>
                <a:ext cx="590033" cy="369332"/>
              </a:xfrm>
              <a:prstGeom prst="rect">
                <a:avLst/>
              </a:prstGeom>
              <a:noFill/>
            </p:spPr>
            <p:txBody>
              <a:bodyPr wrap="none" rtlCol="0">
                <a:spAutoFit/>
              </a:bodyPr>
              <a:lstStyle/>
              <a:p>
                <a:r>
                  <a:rPr lang="en-US" b="1" dirty="0">
                    <a:solidFill>
                      <a:schemeClr val="bg1"/>
                    </a:solidFill>
                  </a:rPr>
                  <a:t>RGB</a:t>
                </a:r>
              </a:p>
            </p:txBody>
          </p:sp>
          <p:sp>
            <p:nvSpPr>
              <p:cNvPr id="24" name="TextBox 23">
                <a:extLst>
                  <a:ext uri="{FF2B5EF4-FFF2-40B4-BE49-F238E27FC236}">
                    <a16:creationId xmlns:a16="http://schemas.microsoft.com/office/drawing/2014/main" id="{7F4A0636-D8E3-CF4B-B7B7-46429982D966}"/>
                  </a:ext>
                </a:extLst>
              </p:cNvPr>
              <p:cNvSpPr txBox="1"/>
              <p:nvPr/>
            </p:nvSpPr>
            <p:spPr>
              <a:xfrm>
                <a:off x="2621585" y="2666448"/>
                <a:ext cx="1249509" cy="369332"/>
              </a:xfrm>
              <a:prstGeom prst="rect">
                <a:avLst/>
              </a:prstGeom>
              <a:noFill/>
            </p:spPr>
            <p:txBody>
              <a:bodyPr wrap="none" rtlCol="0">
                <a:spAutoFit/>
              </a:bodyPr>
              <a:lstStyle/>
              <a:p>
                <a:r>
                  <a:rPr lang="en-US" b="1" dirty="0" err="1">
                    <a:solidFill>
                      <a:schemeClr val="bg1"/>
                    </a:solidFill>
                  </a:rPr>
                  <a:t>UltraDepth</a:t>
                </a:r>
                <a:endParaRPr lang="en-US" b="1" dirty="0">
                  <a:solidFill>
                    <a:schemeClr val="bg1"/>
                  </a:solidFill>
                </a:endParaRPr>
              </a:p>
            </p:txBody>
          </p:sp>
          <p:sp>
            <p:nvSpPr>
              <p:cNvPr id="25" name="TextBox 24">
                <a:extLst>
                  <a:ext uri="{FF2B5EF4-FFF2-40B4-BE49-F238E27FC236}">
                    <a16:creationId xmlns:a16="http://schemas.microsoft.com/office/drawing/2014/main" id="{1F42EA42-1BAC-4448-A3C7-FB1E60DE9EAF}"/>
                  </a:ext>
                </a:extLst>
              </p:cNvPr>
              <p:cNvSpPr txBox="1"/>
              <p:nvPr/>
            </p:nvSpPr>
            <p:spPr>
              <a:xfrm>
                <a:off x="4652558" y="2666448"/>
                <a:ext cx="375424" cy="369332"/>
              </a:xfrm>
              <a:prstGeom prst="rect">
                <a:avLst/>
              </a:prstGeom>
              <a:noFill/>
            </p:spPr>
            <p:txBody>
              <a:bodyPr wrap="none" rtlCol="0">
                <a:spAutoFit/>
              </a:bodyPr>
              <a:lstStyle/>
              <a:p>
                <a:r>
                  <a:rPr lang="en-US" b="1" dirty="0">
                    <a:solidFill>
                      <a:schemeClr val="bg1"/>
                    </a:solidFill>
                  </a:rPr>
                  <a:t>IR</a:t>
                </a:r>
              </a:p>
            </p:txBody>
          </p:sp>
        </p:grpSp>
      </p:grpSp>
    </p:spTree>
    <p:custDataLst>
      <p:tags r:id="rId1"/>
    </p:custDataLst>
    <p:extLst>
      <p:ext uri="{BB962C8B-B14F-4D97-AF65-F5344CB8AC3E}">
        <p14:creationId xmlns:p14="http://schemas.microsoft.com/office/powerpoint/2010/main" val="265965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a:extLst>
              <a:ext uri="{FF2B5EF4-FFF2-40B4-BE49-F238E27FC236}">
                <a16:creationId xmlns:a16="http://schemas.microsoft.com/office/drawing/2014/main" id="{940F9653-45F4-6F41-BA6E-13B0FDF90106}"/>
              </a:ext>
            </a:extLst>
          </p:cNvPr>
          <p:cNvSpPr txBox="1">
            <a:spLocks/>
          </p:cNvSpPr>
          <p:nvPr/>
        </p:nvSpPr>
        <p:spPr>
          <a:xfrm>
            <a:off x="612329" y="500637"/>
            <a:ext cx="974103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dirty="0"/>
              <a:t>Conclusion</a:t>
            </a:r>
            <a:endParaRPr lang="zh-CN" altLang="en-US" sz="3600" dirty="0"/>
          </a:p>
        </p:txBody>
      </p:sp>
      <p:sp>
        <p:nvSpPr>
          <p:cNvPr id="5" name="矩形 12">
            <a:extLst>
              <a:ext uri="{FF2B5EF4-FFF2-40B4-BE49-F238E27FC236}">
                <a16:creationId xmlns:a16="http://schemas.microsoft.com/office/drawing/2014/main" id="{6EBF61FA-2B58-E440-A8AC-1F433758768D}"/>
              </a:ext>
            </a:extLst>
          </p:cNvPr>
          <p:cNvSpPr/>
          <p:nvPr/>
        </p:nvSpPr>
        <p:spPr>
          <a:xfrm>
            <a:off x="612328" y="1462182"/>
            <a:ext cx="10741472" cy="758926"/>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i="1" dirty="0" err="1">
                <a:solidFill>
                  <a:prstClr val="black"/>
                </a:solidFill>
                <a:latin typeface="Helvetica" pitchFamily="2" charset="0"/>
                <a:cs typeface="Helvetica" panose="020B0604020202020204" pitchFamily="34" charset="0"/>
              </a:rPr>
              <a:t>UltraDepth</a:t>
            </a:r>
            <a:r>
              <a:rPr lang="en-US" altLang="zh-CN" sz="2400" dirty="0">
                <a:solidFill>
                  <a:prstClr val="black"/>
                </a:solidFill>
                <a:latin typeface="Helvetica" pitchFamily="2" charset="0"/>
                <a:cs typeface="Helvetica" panose="020B0604020202020204" pitchFamily="34" charset="0"/>
              </a:rPr>
              <a:t>: </a:t>
            </a:r>
            <a:r>
              <a:rPr lang="en-US" altLang="zh-CN" sz="2400" b="1" dirty="0">
                <a:solidFill>
                  <a:prstClr val="black"/>
                </a:solidFill>
                <a:latin typeface="Helvetica" pitchFamily="2" charset="0"/>
                <a:cs typeface="Helvetica" panose="020B0604020202020204" pitchFamily="34" charset="0"/>
              </a:rPr>
              <a:t>The first practical system</a:t>
            </a:r>
            <a:r>
              <a:rPr lang="zh-CN" altLang="en-US" sz="2400" b="1" dirty="0">
                <a:solidFill>
                  <a:prstClr val="black"/>
                </a:solidFill>
                <a:latin typeface="Helvetica" pitchFamily="2" charset="0"/>
                <a:cs typeface="Helvetica" panose="020B0604020202020204" pitchFamily="34" charset="0"/>
              </a:rPr>
              <a:t> </a:t>
            </a:r>
            <a:r>
              <a:rPr lang="en-US" altLang="zh-CN" sz="2400" dirty="0">
                <a:solidFill>
                  <a:prstClr val="black"/>
                </a:solidFill>
                <a:latin typeface="Helvetica" pitchFamily="2" charset="0"/>
                <a:cs typeface="Helvetica" panose="020B0604020202020204" pitchFamily="34" charset="0"/>
              </a:rPr>
              <a:t>to expose high-resolution texture from depth cameras.</a:t>
            </a:r>
          </a:p>
        </p:txBody>
      </p:sp>
      <p:sp>
        <p:nvSpPr>
          <p:cNvPr id="10" name="TextBox 9">
            <a:extLst>
              <a:ext uri="{FF2B5EF4-FFF2-40B4-BE49-F238E27FC236}">
                <a16:creationId xmlns:a16="http://schemas.microsoft.com/office/drawing/2014/main" id="{0A42DA90-B2F3-1940-B968-D2F3265C5DA7}"/>
              </a:ext>
            </a:extLst>
          </p:cNvPr>
          <p:cNvSpPr txBox="1"/>
          <p:nvPr/>
        </p:nvSpPr>
        <p:spPr>
          <a:xfrm>
            <a:off x="1297156" y="2359069"/>
            <a:ext cx="10508157"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Provide in-depth analysis on the texture exposure mechanism of depth cameras. </a:t>
            </a:r>
          </a:p>
        </p:txBody>
      </p:sp>
      <p:sp>
        <p:nvSpPr>
          <p:cNvPr id="12" name="TextBox 11">
            <a:extLst>
              <a:ext uri="{FF2B5EF4-FFF2-40B4-BE49-F238E27FC236}">
                <a16:creationId xmlns:a16="http://schemas.microsoft.com/office/drawing/2014/main" id="{50F9158A-7A0D-EF4C-9DE2-4E8B9F986297}"/>
              </a:ext>
            </a:extLst>
          </p:cNvPr>
          <p:cNvSpPr txBox="1"/>
          <p:nvPr/>
        </p:nvSpPr>
        <p:spPr>
          <a:xfrm>
            <a:off x="1297156" y="3029098"/>
            <a:ext cx="969352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Propose two practical implementations for </a:t>
            </a:r>
            <a:r>
              <a:rPr lang="en-US" sz="2400" i="1" dirty="0" err="1"/>
              <a:t>UltraDepth</a:t>
            </a:r>
            <a:r>
              <a:rPr lang="en-US" sz="2400" dirty="0"/>
              <a:t>. </a:t>
            </a:r>
          </a:p>
        </p:txBody>
      </p:sp>
      <p:sp>
        <p:nvSpPr>
          <p:cNvPr id="7" name="矩形 12">
            <a:extLst>
              <a:ext uri="{FF2B5EF4-FFF2-40B4-BE49-F238E27FC236}">
                <a16:creationId xmlns:a16="http://schemas.microsoft.com/office/drawing/2014/main" id="{41D8B2C6-D792-B24D-894F-52618B5C6C5B}"/>
              </a:ext>
            </a:extLst>
          </p:cNvPr>
          <p:cNvSpPr/>
          <p:nvPr/>
        </p:nvSpPr>
        <p:spPr>
          <a:xfrm>
            <a:off x="612328" y="3875749"/>
            <a:ext cx="9741039" cy="426592"/>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dirty="0">
                <a:solidFill>
                  <a:prstClr val="black"/>
                </a:solidFill>
                <a:latin typeface="Helvetica" pitchFamily="2" charset="0"/>
                <a:cs typeface="Helvetica" panose="020B0604020202020204" pitchFamily="34" charset="0"/>
              </a:rPr>
              <a:t>Future work</a:t>
            </a:r>
          </a:p>
        </p:txBody>
      </p:sp>
      <p:sp>
        <p:nvSpPr>
          <p:cNvPr id="8" name="TextBox 7">
            <a:extLst>
              <a:ext uri="{FF2B5EF4-FFF2-40B4-BE49-F238E27FC236}">
                <a16:creationId xmlns:a16="http://schemas.microsoft.com/office/drawing/2014/main" id="{4BE05BCD-8391-084B-95C8-930ED2021817}"/>
              </a:ext>
            </a:extLst>
          </p:cNvPr>
          <p:cNvSpPr txBox="1"/>
          <p:nvPr/>
        </p:nvSpPr>
        <p:spPr>
          <a:xfrm>
            <a:off x="1297155" y="4488626"/>
            <a:ext cx="10180141"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Propose software-based </a:t>
            </a:r>
            <a:r>
              <a:rPr lang="en-US" sz="2400" i="1" dirty="0" err="1"/>
              <a:t>UltraDepth</a:t>
            </a:r>
            <a:r>
              <a:rPr lang="en-US" sz="2400" dirty="0"/>
              <a:t> to precisely control the texture exposure. </a:t>
            </a:r>
          </a:p>
        </p:txBody>
      </p:sp>
      <p:sp>
        <p:nvSpPr>
          <p:cNvPr id="9" name="TextBox 8">
            <a:extLst>
              <a:ext uri="{FF2B5EF4-FFF2-40B4-BE49-F238E27FC236}">
                <a16:creationId xmlns:a16="http://schemas.microsoft.com/office/drawing/2014/main" id="{C8ECD3AF-A336-544C-84BE-049717730EF2}"/>
              </a:ext>
            </a:extLst>
          </p:cNvPr>
          <p:cNvSpPr txBox="1"/>
          <p:nvPr/>
        </p:nvSpPr>
        <p:spPr>
          <a:xfrm>
            <a:off x="1297154" y="5187231"/>
            <a:ext cx="10180141"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Provide robust defense against </a:t>
            </a:r>
            <a:r>
              <a:rPr lang="en-US" sz="2400" i="1" dirty="0" err="1"/>
              <a:t>UltraDepth</a:t>
            </a:r>
            <a:r>
              <a:rPr lang="en-US" sz="2400" dirty="0"/>
              <a:t>. </a:t>
            </a:r>
          </a:p>
        </p:txBody>
      </p:sp>
      <p:sp>
        <p:nvSpPr>
          <p:cNvPr id="2" name="Slide Number Placeholder 1">
            <a:extLst>
              <a:ext uri="{FF2B5EF4-FFF2-40B4-BE49-F238E27FC236}">
                <a16:creationId xmlns:a16="http://schemas.microsoft.com/office/drawing/2014/main" id="{2EFF9F98-E2C7-944E-BEB6-3BBDCE36E75C}"/>
              </a:ext>
            </a:extLst>
          </p:cNvPr>
          <p:cNvSpPr>
            <a:spLocks noGrp="1"/>
          </p:cNvSpPr>
          <p:nvPr>
            <p:ph type="sldNum" sz="quarter" idx="12"/>
          </p:nvPr>
        </p:nvSpPr>
        <p:spPr/>
        <p:txBody>
          <a:bodyPr/>
          <a:lstStyle/>
          <a:p>
            <a:fld id="{FB4528FC-90C6-BD4E-B8A6-B6E7D1650F73}" type="slidenum">
              <a:rPr lang="en-US" smtClean="0"/>
              <a:t>18</a:t>
            </a:fld>
            <a:endParaRPr lang="en-US"/>
          </a:p>
        </p:txBody>
      </p:sp>
    </p:spTree>
    <p:custDataLst>
      <p:tags r:id="rId1"/>
    </p:custDataLst>
    <p:extLst>
      <p:ext uri="{BB962C8B-B14F-4D97-AF65-F5344CB8AC3E}">
        <p14:creationId xmlns:p14="http://schemas.microsoft.com/office/powerpoint/2010/main" val="346691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B1DE8D67-EC5B-8B42-A01C-EA16465CA683}"/>
              </a:ext>
            </a:extLst>
          </p:cNvPr>
          <p:cNvSpPr txBox="1">
            <a:spLocks/>
          </p:cNvSpPr>
          <p:nvPr/>
        </p:nvSpPr>
        <p:spPr>
          <a:xfrm>
            <a:off x="4619749" y="1438928"/>
            <a:ext cx="6946900" cy="342328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altLang="zh-CN" i="1" dirty="0" err="1">
                <a:latin typeface="+mn-ea"/>
              </a:rPr>
              <a:t>UltraDepth</a:t>
            </a:r>
            <a:r>
              <a:rPr lang="en-US" altLang="zh-CN" dirty="0">
                <a:latin typeface="+mn-ea"/>
              </a:rPr>
              <a:t>: Exposing High-resolution Texture from Depth Cameras  </a:t>
            </a:r>
          </a:p>
          <a:p>
            <a:pPr marL="0" indent="0">
              <a:buFont typeface="Arial" panose="020B0604020202020204" pitchFamily="34" charset="0"/>
              <a:buNone/>
            </a:pPr>
            <a:endParaRPr lang="en-US" altLang="zh-CN" dirty="0"/>
          </a:p>
          <a:p>
            <a:pPr marL="0"/>
            <a:r>
              <a:rPr lang="en-US" altLang="zh-CN" u="sng" dirty="0" err="1">
                <a:latin typeface="+mn-ea"/>
              </a:rPr>
              <a:t>Zhiyuan</a:t>
            </a:r>
            <a:r>
              <a:rPr lang="en-US" altLang="zh-CN" u="sng" dirty="0">
                <a:latin typeface="+mn-ea"/>
              </a:rPr>
              <a:t> </a:t>
            </a:r>
            <a:r>
              <a:rPr lang="en-US" altLang="zh-CN" u="sng" dirty="0" err="1">
                <a:latin typeface="+mn-ea"/>
              </a:rPr>
              <a:t>Xie</a:t>
            </a:r>
            <a:r>
              <a:rPr lang="en-US" altLang="zh-CN" dirty="0">
                <a:latin typeface="+mn-ea"/>
              </a:rPr>
              <a:t>, </a:t>
            </a:r>
            <a:r>
              <a:rPr lang="en-US" altLang="zh-CN" dirty="0" err="1">
                <a:latin typeface="+mn-ea"/>
              </a:rPr>
              <a:t>Xiaomin</a:t>
            </a:r>
            <a:r>
              <a:rPr lang="en-US" altLang="zh-CN" dirty="0">
                <a:latin typeface="+mn-ea"/>
              </a:rPr>
              <a:t> Ouyang, </a:t>
            </a:r>
            <a:r>
              <a:rPr lang="en-US" altLang="zh-CN" dirty="0" err="1">
                <a:latin typeface="+mn-ea"/>
              </a:rPr>
              <a:t>Xiaoming</a:t>
            </a:r>
            <a:r>
              <a:rPr lang="en-US" altLang="zh-CN" dirty="0">
                <a:latin typeface="+mn-ea"/>
              </a:rPr>
              <a:t> Liu, and Guoliang Xing</a:t>
            </a:r>
          </a:p>
          <a:p>
            <a:pPr marL="0" indent="0">
              <a:buFont typeface="Arial" panose="020B0604020202020204" pitchFamily="34" charset="0"/>
              <a:buNone/>
            </a:pPr>
            <a:endParaRPr lang="en-US" altLang="zh-CN" baseline="30000" dirty="0"/>
          </a:p>
          <a:p>
            <a:pPr marL="0"/>
            <a:r>
              <a:rPr lang="en-US" altLang="zh-CN" dirty="0">
                <a:hlinkClick r:id="rId3"/>
              </a:rPr>
              <a:t>http://aiot.ie.cuhk.edu.hk</a:t>
            </a:r>
            <a:endParaRPr lang="en-US" altLang="zh-CN" dirty="0"/>
          </a:p>
        </p:txBody>
      </p:sp>
      <p:pic>
        <p:nvPicPr>
          <p:cNvPr id="10" name="Picture 2" descr="密西根州立大學校徽">
            <a:extLst>
              <a:ext uri="{FF2B5EF4-FFF2-40B4-BE49-F238E27FC236}">
                <a16:creationId xmlns:a16="http://schemas.microsoft.com/office/drawing/2014/main" id="{DC631265-FA3F-3447-9837-FC85FFC12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501" y="5342193"/>
            <a:ext cx="972000" cy="97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inese University of Hong Kong - Wikipedia">
            <a:extLst>
              <a:ext uri="{FF2B5EF4-FFF2-40B4-BE49-F238E27FC236}">
                <a16:creationId xmlns:a16="http://schemas.microsoft.com/office/drawing/2014/main" id="{F0F8A0DC-580C-B948-B728-B12C28CD7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6470" y="5324193"/>
            <a:ext cx="1277265" cy="100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F285C1E-8557-2D42-BA43-4876C5687DBD}"/>
              </a:ext>
            </a:extLst>
          </p:cNvPr>
          <p:cNvGrpSpPr/>
          <p:nvPr/>
        </p:nvGrpSpPr>
        <p:grpSpPr>
          <a:xfrm>
            <a:off x="1" y="0"/>
            <a:ext cx="4128974" cy="6858000"/>
            <a:chOff x="1" y="0"/>
            <a:chExt cx="4128974" cy="6858000"/>
          </a:xfrm>
        </p:grpSpPr>
        <p:sp>
          <p:nvSpPr>
            <p:cNvPr id="15" name="Rectangle 2">
              <a:extLst>
                <a:ext uri="{FF2B5EF4-FFF2-40B4-BE49-F238E27FC236}">
                  <a16:creationId xmlns:a16="http://schemas.microsoft.com/office/drawing/2014/main" id="{781C96BA-0AED-F94C-AED2-33FE13A6B532}"/>
                </a:ext>
              </a:extLst>
            </p:cNvPr>
            <p:cNvSpPr/>
            <p:nvPr/>
          </p:nvSpPr>
          <p:spPr>
            <a:xfrm>
              <a:off x="1" y="0"/>
              <a:ext cx="3284330" cy="6858000"/>
            </a:xfrm>
            <a:custGeom>
              <a:avLst/>
              <a:gdLst>
                <a:gd name="connsiteX0" fmla="*/ 0 w 3284330"/>
                <a:gd name="connsiteY0" fmla="*/ 0 h 6858000"/>
                <a:gd name="connsiteX1" fmla="*/ 3284330 w 3284330"/>
                <a:gd name="connsiteY1" fmla="*/ 0 h 6858000"/>
                <a:gd name="connsiteX2" fmla="*/ 3284330 w 3284330"/>
                <a:gd name="connsiteY2" fmla="*/ 6858000 h 6858000"/>
                <a:gd name="connsiteX3" fmla="*/ 0 w 3284330"/>
                <a:gd name="connsiteY3" fmla="*/ 6858000 h 6858000"/>
                <a:gd name="connsiteX4" fmla="*/ 0 w 3284330"/>
                <a:gd name="connsiteY4" fmla="*/ 0 h 6858000"/>
                <a:gd name="connsiteX0" fmla="*/ 0 w 3284330"/>
                <a:gd name="connsiteY0" fmla="*/ 11151 h 6869151"/>
                <a:gd name="connsiteX1" fmla="*/ 1265959 w 3284330"/>
                <a:gd name="connsiteY1" fmla="*/ 0 h 6869151"/>
                <a:gd name="connsiteX2" fmla="*/ 3284330 w 3284330"/>
                <a:gd name="connsiteY2" fmla="*/ 6869151 h 6869151"/>
                <a:gd name="connsiteX3" fmla="*/ 0 w 3284330"/>
                <a:gd name="connsiteY3" fmla="*/ 6869151 h 6869151"/>
                <a:gd name="connsiteX4" fmla="*/ 0 w 3284330"/>
                <a:gd name="connsiteY4" fmla="*/ 11151 h 6869151"/>
                <a:gd name="connsiteX0" fmla="*/ 0 w 3284330"/>
                <a:gd name="connsiteY0" fmla="*/ 0 h 6858000"/>
                <a:gd name="connsiteX1" fmla="*/ 853364 w 3284330"/>
                <a:gd name="connsiteY1" fmla="*/ 0 h 6858000"/>
                <a:gd name="connsiteX2" fmla="*/ 3284330 w 3284330"/>
                <a:gd name="connsiteY2" fmla="*/ 6858000 h 6858000"/>
                <a:gd name="connsiteX3" fmla="*/ 0 w 3284330"/>
                <a:gd name="connsiteY3" fmla="*/ 6858000 h 6858000"/>
                <a:gd name="connsiteX4" fmla="*/ 0 w 328433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330" h="6858000">
                  <a:moveTo>
                    <a:pt x="0" y="0"/>
                  </a:moveTo>
                  <a:lnTo>
                    <a:pt x="853364" y="0"/>
                  </a:lnTo>
                  <a:lnTo>
                    <a:pt x="3284330" y="6858000"/>
                  </a:lnTo>
                  <a:lnTo>
                    <a:pt x="0" y="6858000"/>
                  </a:lnTo>
                  <a:lnTo>
                    <a:pt x="0" y="0"/>
                  </a:lnTo>
                  <a:close/>
                </a:path>
              </a:pathLst>
            </a:custGeom>
            <a:solidFill>
              <a:schemeClr val="dk1">
                <a:alpha val="8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C49EF1CE-8F9A-744E-BDD3-587EE30D83D8}"/>
                </a:ext>
              </a:extLst>
            </p:cNvPr>
            <p:cNvSpPr/>
            <p:nvPr/>
          </p:nvSpPr>
          <p:spPr>
            <a:xfrm rot="10800000">
              <a:off x="844645" y="0"/>
              <a:ext cx="3284330" cy="6858000"/>
            </a:xfrm>
            <a:custGeom>
              <a:avLst/>
              <a:gdLst>
                <a:gd name="connsiteX0" fmla="*/ 0 w 3284330"/>
                <a:gd name="connsiteY0" fmla="*/ 0 h 6858000"/>
                <a:gd name="connsiteX1" fmla="*/ 3284330 w 3284330"/>
                <a:gd name="connsiteY1" fmla="*/ 0 h 6858000"/>
                <a:gd name="connsiteX2" fmla="*/ 3284330 w 3284330"/>
                <a:gd name="connsiteY2" fmla="*/ 6858000 h 6858000"/>
                <a:gd name="connsiteX3" fmla="*/ 0 w 3284330"/>
                <a:gd name="connsiteY3" fmla="*/ 6858000 h 6858000"/>
                <a:gd name="connsiteX4" fmla="*/ 0 w 3284330"/>
                <a:gd name="connsiteY4" fmla="*/ 0 h 6858000"/>
                <a:gd name="connsiteX0" fmla="*/ 0 w 3284330"/>
                <a:gd name="connsiteY0" fmla="*/ 11151 h 6869151"/>
                <a:gd name="connsiteX1" fmla="*/ 1265959 w 3284330"/>
                <a:gd name="connsiteY1" fmla="*/ 0 h 6869151"/>
                <a:gd name="connsiteX2" fmla="*/ 3284330 w 3284330"/>
                <a:gd name="connsiteY2" fmla="*/ 6869151 h 6869151"/>
                <a:gd name="connsiteX3" fmla="*/ 0 w 3284330"/>
                <a:gd name="connsiteY3" fmla="*/ 6869151 h 6869151"/>
                <a:gd name="connsiteX4" fmla="*/ 0 w 3284330"/>
                <a:gd name="connsiteY4" fmla="*/ 11151 h 6869151"/>
                <a:gd name="connsiteX0" fmla="*/ 0 w 3284330"/>
                <a:gd name="connsiteY0" fmla="*/ 0 h 6858000"/>
                <a:gd name="connsiteX1" fmla="*/ 853364 w 3284330"/>
                <a:gd name="connsiteY1" fmla="*/ 0 h 6858000"/>
                <a:gd name="connsiteX2" fmla="*/ 3284330 w 3284330"/>
                <a:gd name="connsiteY2" fmla="*/ 6858000 h 6858000"/>
                <a:gd name="connsiteX3" fmla="*/ 0 w 3284330"/>
                <a:gd name="connsiteY3" fmla="*/ 6858000 h 6858000"/>
                <a:gd name="connsiteX4" fmla="*/ 0 w 328433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330" h="6858000">
                  <a:moveTo>
                    <a:pt x="0" y="0"/>
                  </a:moveTo>
                  <a:lnTo>
                    <a:pt x="853364" y="0"/>
                  </a:lnTo>
                  <a:lnTo>
                    <a:pt x="3284330" y="6858000"/>
                  </a:lnTo>
                  <a:lnTo>
                    <a:pt x="0" y="6858000"/>
                  </a:lnTo>
                  <a:lnTo>
                    <a:pt x="0" y="0"/>
                  </a:lnTo>
                  <a:close/>
                </a:path>
              </a:pathLst>
            </a:custGeom>
            <a:solidFill>
              <a:schemeClr val="dk1">
                <a:alpha val="8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 name="标题 1">
            <a:extLst>
              <a:ext uri="{FF2B5EF4-FFF2-40B4-BE49-F238E27FC236}">
                <a16:creationId xmlns:a16="http://schemas.microsoft.com/office/drawing/2014/main" id="{9A54B44D-B783-8349-A90B-89DCA203E34B}"/>
              </a:ext>
            </a:extLst>
          </p:cNvPr>
          <p:cNvSpPr txBox="1">
            <a:spLocks/>
          </p:cNvSpPr>
          <p:nvPr/>
        </p:nvSpPr>
        <p:spPr>
          <a:xfrm>
            <a:off x="706748" y="1549838"/>
            <a:ext cx="3284331" cy="35991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5400" dirty="0">
                <a:solidFill>
                  <a:schemeClr val="bg1"/>
                </a:solidFill>
              </a:rPr>
              <a:t>Thanks!</a:t>
            </a:r>
          </a:p>
        </p:txBody>
      </p:sp>
      <p:grpSp>
        <p:nvGrpSpPr>
          <p:cNvPr id="18" name="Group 17">
            <a:extLst>
              <a:ext uri="{FF2B5EF4-FFF2-40B4-BE49-F238E27FC236}">
                <a16:creationId xmlns:a16="http://schemas.microsoft.com/office/drawing/2014/main" id="{8F06676F-FF5E-2947-A79A-CA6991E113AC}"/>
              </a:ext>
            </a:extLst>
          </p:cNvPr>
          <p:cNvGrpSpPr/>
          <p:nvPr/>
        </p:nvGrpSpPr>
        <p:grpSpPr>
          <a:xfrm>
            <a:off x="9734980" y="4141455"/>
            <a:ext cx="2037737" cy="2015125"/>
            <a:chOff x="9503161" y="3813068"/>
            <a:chExt cx="2037737" cy="2015125"/>
          </a:xfrm>
        </p:grpSpPr>
        <p:pic>
          <p:nvPicPr>
            <p:cNvPr id="19" name="Picture 18" descr="Qr code&#10;&#10;Description automatically generated">
              <a:extLst>
                <a:ext uri="{FF2B5EF4-FFF2-40B4-BE49-F238E27FC236}">
                  <a16:creationId xmlns:a16="http://schemas.microsoft.com/office/drawing/2014/main" id="{93AF1E4E-01E2-1D4F-8280-FAE6C873E8A7}"/>
                </a:ext>
              </a:extLst>
            </p:cNvPr>
            <p:cNvPicPr>
              <a:picLocks noChangeAspect="1"/>
            </p:cNvPicPr>
            <p:nvPr/>
          </p:nvPicPr>
          <p:blipFill>
            <a:blip r:embed="rId6"/>
            <a:stretch>
              <a:fillRect/>
            </a:stretch>
          </p:blipFill>
          <p:spPr>
            <a:xfrm>
              <a:off x="9709230" y="3813068"/>
              <a:ext cx="1625600" cy="1625600"/>
            </a:xfrm>
            <a:prstGeom prst="rect">
              <a:avLst/>
            </a:prstGeom>
          </p:spPr>
        </p:pic>
        <p:sp>
          <p:nvSpPr>
            <p:cNvPr id="20" name="TextBox 19">
              <a:extLst>
                <a:ext uri="{FF2B5EF4-FFF2-40B4-BE49-F238E27FC236}">
                  <a16:creationId xmlns:a16="http://schemas.microsoft.com/office/drawing/2014/main" id="{5E6B45EB-F89F-9E43-BFC3-B606A8CC7CF2}"/>
                </a:ext>
              </a:extLst>
            </p:cNvPr>
            <p:cNvSpPr txBox="1"/>
            <p:nvPr/>
          </p:nvSpPr>
          <p:spPr>
            <a:xfrm>
              <a:off x="9503161" y="5458861"/>
              <a:ext cx="2037737" cy="369332"/>
            </a:xfrm>
            <a:prstGeom prst="rect">
              <a:avLst/>
            </a:prstGeom>
            <a:noFill/>
          </p:spPr>
          <p:txBody>
            <a:bodyPr wrap="none" rtlCol="0">
              <a:spAutoFit/>
            </a:bodyPr>
            <a:lstStyle/>
            <a:p>
              <a:r>
                <a:rPr lang="en-US" dirty="0"/>
                <a:t>Visit</a:t>
              </a:r>
              <a:r>
                <a:rPr lang="zh-CN" altLang="en-US" dirty="0"/>
                <a:t> </a:t>
              </a:r>
              <a:r>
                <a:rPr lang="en-US" altLang="zh-CN" dirty="0"/>
                <a:t>CUHK </a:t>
              </a:r>
              <a:r>
                <a:rPr lang="en-US" altLang="zh-CN" dirty="0" err="1"/>
                <a:t>AIoT</a:t>
              </a:r>
              <a:r>
                <a:rPr lang="en-US" altLang="zh-CN" dirty="0"/>
                <a:t> Lab</a:t>
              </a:r>
              <a:endParaRPr lang="en-US" dirty="0"/>
            </a:p>
          </p:txBody>
        </p:sp>
      </p:grpSp>
      <p:sp>
        <p:nvSpPr>
          <p:cNvPr id="2" name="Slide Number Placeholder 1">
            <a:extLst>
              <a:ext uri="{FF2B5EF4-FFF2-40B4-BE49-F238E27FC236}">
                <a16:creationId xmlns:a16="http://schemas.microsoft.com/office/drawing/2014/main" id="{EC35EAB8-732B-8E42-9B29-415B5FFF1E17}"/>
              </a:ext>
            </a:extLst>
          </p:cNvPr>
          <p:cNvSpPr>
            <a:spLocks noGrp="1"/>
          </p:cNvSpPr>
          <p:nvPr>
            <p:ph type="sldNum" sz="quarter" idx="12"/>
          </p:nvPr>
        </p:nvSpPr>
        <p:spPr/>
        <p:txBody>
          <a:bodyPr/>
          <a:lstStyle/>
          <a:p>
            <a:fld id="{FB4528FC-90C6-BD4E-B8A6-B6E7D1650F73}" type="slidenum">
              <a:rPr lang="en-US" smtClean="0"/>
              <a:t>19</a:t>
            </a:fld>
            <a:endParaRPr lang="en-US"/>
          </a:p>
        </p:txBody>
      </p:sp>
    </p:spTree>
    <p:extLst>
      <p:ext uri="{BB962C8B-B14F-4D97-AF65-F5344CB8AC3E}">
        <p14:creationId xmlns:p14="http://schemas.microsoft.com/office/powerpoint/2010/main" val="2410696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228604-32F1-7C42-82E7-69C7C6FC7151}"/>
              </a:ext>
            </a:extLst>
          </p:cNvPr>
          <p:cNvSpPr>
            <a:spLocks noGrp="1"/>
          </p:cNvSpPr>
          <p:nvPr>
            <p:ph type="sldNum" sz="quarter" idx="12"/>
          </p:nvPr>
        </p:nvSpPr>
        <p:spPr/>
        <p:txBody>
          <a:bodyPr/>
          <a:lstStyle/>
          <a:p>
            <a:fld id="{FB4528FC-90C6-BD4E-B8A6-B6E7D1650F73}" type="slidenum">
              <a:rPr lang="en-US" smtClean="0"/>
              <a:t>2</a:t>
            </a:fld>
            <a:endParaRPr lang="en-US"/>
          </a:p>
        </p:txBody>
      </p:sp>
      <p:grpSp>
        <p:nvGrpSpPr>
          <p:cNvPr id="15" name="Group 14">
            <a:extLst>
              <a:ext uri="{FF2B5EF4-FFF2-40B4-BE49-F238E27FC236}">
                <a16:creationId xmlns:a16="http://schemas.microsoft.com/office/drawing/2014/main" id="{9575E4DB-0D3A-D047-9BC6-95E11D761BCA}"/>
              </a:ext>
            </a:extLst>
          </p:cNvPr>
          <p:cNvGrpSpPr/>
          <p:nvPr/>
        </p:nvGrpSpPr>
        <p:grpSpPr>
          <a:xfrm>
            <a:off x="7029900" y="1709575"/>
            <a:ext cx="4323900" cy="3800318"/>
            <a:chOff x="5933741" y="2514734"/>
            <a:chExt cx="4323900" cy="3800318"/>
          </a:xfrm>
        </p:grpSpPr>
        <p:pic>
          <p:nvPicPr>
            <p:cNvPr id="17" name="Picture 12" descr="3d scan camera">
              <a:extLst>
                <a:ext uri="{FF2B5EF4-FFF2-40B4-BE49-F238E27FC236}">
                  <a16:creationId xmlns:a16="http://schemas.microsoft.com/office/drawing/2014/main" id="{0449B197-EBEA-FB48-AC2B-8897FDB5A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3741" y="2514734"/>
              <a:ext cx="4323900" cy="32429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5C1630E-E551-6843-84A5-A1956D6C025E}"/>
                </a:ext>
              </a:extLst>
            </p:cNvPr>
            <p:cNvSpPr txBox="1"/>
            <p:nvPr/>
          </p:nvSpPr>
          <p:spPr>
            <a:xfrm>
              <a:off x="6079559" y="5853387"/>
              <a:ext cx="4032264" cy="461665"/>
            </a:xfrm>
            <a:prstGeom prst="rect">
              <a:avLst/>
            </a:prstGeom>
            <a:noFill/>
          </p:spPr>
          <p:txBody>
            <a:bodyPr wrap="square" rtlCol="0">
              <a:spAutoFit/>
            </a:bodyPr>
            <a:lstStyle/>
            <a:p>
              <a:r>
                <a:rPr lang="en-US" sz="2400" b="1" dirty="0"/>
                <a:t>Privacy-sensitive applications</a:t>
              </a:r>
              <a:endParaRPr lang="en-HK" sz="2400" b="1" dirty="0"/>
            </a:p>
          </p:txBody>
        </p:sp>
      </p:grpSp>
      <p:pic>
        <p:nvPicPr>
          <p:cNvPr id="8" name="Picture 7">
            <a:extLst>
              <a:ext uri="{FF2B5EF4-FFF2-40B4-BE49-F238E27FC236}">
                <a16:creationId xmlns:a16="http://schemas.microsoft.com/office/drawing/2014/main" id="{0EB48C6C-C69E-A546-852F-6AF12DD53205}"/>
              </a:ext>
            </a:extLst>
          </p:cNvPr>
          <p:cNvPicPr>
            <a:picLocks noChangeAspect="1"/>
          </p:cNvPicPr>
          <p:nvPr/>
        </p:nvPicPr>
        <p:blipFill rotWithShape="1">
          <a:blip r:embed="rId5"/>
          <a:srcRect b="14312"/>
          <a:stretch/>
        </p:blipFill>
        <p:spPr>
          <a:xfrm>
            <a:off x="453303" y="1336955"/>
            <a:ext cx="3639209" cy="3049515"/>
          </a:xfrm>
          <a:prstGeom prst="rect">
            <a:avLst/>
          </a:prstGeom>
        </p:spPr>
      </p:pic>
      <p:sp>
        <p:nvSpPr>
          <p:cNvPr id="53" name="标题 4">
            <a:extLst>
              <a:ext uri="{FF2B5EF4-FFF2-40B4-BE49-F238E27FC236}">
                <a16:creationId xmlns:a16="http://schemas.microsoft.com/office/drawing/2014/main" id="{7C3E539E-D0B2-4D4A-811F-C66300A0A381}"/>
              </a:ext>
            </a:extLst>
          </p:cNvPr>
          <p:cNvSpPr txBox="1">
            <a:spLocks/>
          </p:cNvSpPr>
          <p:nvPr/>
        </p:nvSpPr>
        <p:spPr>
          <a:xfrm>
            <a:off x="612329" y="500637"/>
            <a:ext cx="974103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dirty="0" err="1"/>
              <a:t>ToF</a:t>
            </a:r>
            <a:r>
              <a:rPr lang="en-US" altLang="zh-CN" sz="3600" dirty="0"/>
              <a:t> Depth Camera: Background</a:t>
            </a:r>
            <a:endParaRPr lang="zh-CN" altLang="en-US" sz="3600" dirty="0"/>
          </a:p>
        </p:txBody>
      </p:sp>
      <p:grpSp>
        <p:nvGrpSpPr>
          <p:cNvPr id="16" name="Group 15">
            <a:extLst>
              <a:ext uri="{FF2B5EF4-FFF2-40B4-BE49-F238E27FC236}">
                <a16:creationId xmlns:a16="http://schemas.microsoft.com/office/drawing/2014/main" id="{C9A622C9-DE29-120E-FBF0-3AE6EB4D6B3D}"/>
              </a:ext>
            </a:extLst>
          </p:cNvPr>
          <p:cNvGrpSpPr/>
          <p:nvPr/>
        </p:nvGrpSpPr>
        <p:grpSpPr>
          <a:xfrm>
            <a:off x="4285092" y="2330771"/>
            <a:ext cx="2104222" cy="3621222"/>
            <a:chOff x="4285092" y="2330771"/>
            <a:chExt cx="2104222" cy="3621222"/>
          </a:xfrm>
        </p:grpSpPr>
        <p:grpSp>
          <p:nvGrpSpPr>
            <p:cNvPr id="4" name="Group 3">
              <a:extLst>
                <a:ext uri="{FF2B5EF4-FFF2-40B4-BE49-F238E27FC236}">
                  <a16:creationId xmlns:a16="http://schemas.microsoft.com/office/drawing/2014/main" id="{B934BD43-9753-6CBA-1F80-48E5455F20CA}"/>
                </a:ext>
              </a:extLst>
            </p:cNvPr>
            <p:cNvGrpSpPr/>
            <p:nvPr/>
          </p:nvGrpSpPr>
          <p:grpSpPr>
            <a:xfrm>
              <a:off x="4285092" y="2330771"/>
              <a:ext cx="2104222" cy="3240873"/>
              <a:chOff x="1083205" y="2093704"/>
              <a:chExt cx="2104222" cy="3240873"/>
            </a:xfrm>
          </p:grpSpPr>
          <p:cxnSp>
            <p:nvCxnSpPr>
              <p:cNvPr id="10" name="Straight Connector 9">
                <a:extLst>
                  <a:ext uri="{FF2B5EF4-FFF2-40B4-BE49-F238E27FC236}">
                    <a16:creationId xmlns:a16="http://schemas.microsoft.com/office/drawing/2014/main" id="{4ABC40FD-CA0C-282F-B27F-4E22997AE8C1}"/>
                  </a:ext>
                </a:extLst>
              </p:cNvPr>
              <p:cNvCxnSpPr>
                <a:cxnSpLocks/>
              </p:cNvCxnSpPr>
              <p:nvPr/>
            </p:nvCxnSpPr>
            <p:spPr>
              <a:xfrm>
                <a:off x="1083205" y="5326833"/>
                <a:ext cx="2104222" cy="77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0EA4776-5664-D180-EF3D-1B97F37E7F84}"/>
                  </a:ext>
                </a:extLst>
              </p:cNvPr>
              <p:cNvSpPr/>
              <p:nvPr/>
            </p:nvSpPr>
            <p:spPr>
              <a:xfrm>
                <a:off x="1270492" y="4403502"/>
                <a:ext cx="594911" cy="91231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05D659A-483F-ABD0-7AA7-0FD8137C0F7E}"/>
                  </a:ext>
                </a:extLst>
              </p:cNvPr>
              <p:cNvSpPr txBox="1"/>
              <p:nvPr/>
            </p:nvSpPr>
            <p:spPr>
              <a:xfrm>
                <a:off x="1270492" y="4403503"/>
                <a:ext cx="596637" cy="923330"/>
              </a:xfrm>
              <a:prstGeom prst="rect">
                <a:avLst/>
              </a:prstGeom>
              <a:noFill/>
            </p:spPr>
            <p:txBody>
              <a:bodyPr wrap="none" rtlCol="0">
                <a:spAutoFit/>
              </a:bodyPr>
              <a:lstStyle/>
              <a:p>
                <a:pPr algn="ctr"/>
                <a:r>
                  <a:rPr lang="en-US" b="1" dirty="0">
                    <a:solidFill>
                      <a:schemeClr val="bg1"/>
                    </a:solidFill>
                  </a:rPr>
                  <a:t>USD</a:t>
                </a:r>
              </a:p>
              <a:p>
                <a:pPr algn="ctr"/>
                <a:r>
                  <a:rPr lang="en-US" b="1" dirty="0">
                    <a:solidFill>
                      <a:schemeClr val="bg1"/>
                    </a:solidFill>
                  </a:rPr>
                  <a:t>2.93</a:t>
                </a:r>
              </a:p>
              <a:p>
                <a:pPr algn="ctr"/>
                <a:r>
                  <a:rPr lang="en-US" b="1" dirty="0">
                    <a:solidFill>
                      <a:schemeClr val="bg1"/>
                    </a:solidFill>
                  </a:rPr>
                  <a:t>Bn</a:t>
                </a:r>
              </a:p>
            </p:txBody>
          </p:sp>
          <p:sp>
            <p:nvSpPr>
              <p:cNvPr id="13" name="Rectangle 12">
                <a:extLst>
                  <a:ext uri="{FF2B5EF4-FFF2-40B4-BE49-F238E27FC236}">
                    <a16:creationId xmlns:a16="http://schemas.microsoft.com/office/drawing/2014/main" id="{A4B46AFD-6D07-9F2A-F036-643F8B295D68}"/>
                  </a:ext>
                </a:extLst>
              </p:cNvPr>
              <p:cNvSpPr/>
              <p:nvPr/>
            </p:nvSpPr>
            <p:spPr>
              <a:xfrm>
                <a:off x="2221618" y="2093704"/>
                <a:ext cx="594911" cy="32364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1BDE563-B26D-1245-99A6-26084D6BBFDC}"/>
                  </a:ext>
                </a:extLst>
              </p:cNvPr>
              <p:cNvSpPr txBox="1"/>
              <p:nvPr/>
            </p:nvSpPr>
            <p:spPr>
              <a:xfrm>
                <a:off x="2162244" y="3246968"/>
                <a:ext cx="713658" cy="923330"/>
              </a:xfrm>
              <a:prstGeom prst="rect">
                <a:avLst/>
              </a:prstGeom>
              <a:noFill/>
            </p:spPr>
            <p:txBody>
              <a:bodyPr wrap="none" rtlCol="0">
                <a:spAutoFit/>
              </a:bodyPr>
              <a:lstStyle/>
              <a:p>
                <a:pPr algn="ctr"/>
                <a:r>
                  <a:rPr lang="en-US" b="1" dirty="0">
                    <a:solidFill>
                      <a:schemeClr val="bg1"/>
                    </a:solidFill>
                  </a:rPr>
                  <a:t>USD</a:t>
                </a:r>
              </a:p>
              <a:p>
                <a:pPr algn="ctr"/>
                <a:r>
                  <a:rPr lang="en-US" b="1" dirty="0">
                    <a:solidFill>
                      <a:schemeClr val="bg1"/>
                    </a:solidFill>
                  </a:rPr>
                  <a:t>12.83</a:t>
                </a:r>
              </a:p>
              <a:p>
                <a:pPr algn="ctr"/>
                <a:r>
                  <a:rPr lang="en-US" b="1" dirty="0">
                    <a:solidFill>
                      <a:schemeClr val="bg1"/>
                    </a:solidFill>
                  </a:rPr>
                  <a:t>Bn</a:t>
                </a:r>
              </a:p>
            </p:txBody>
          </p:sp>
        </p:grpSp>
        <p:sp>
          <p:nvSpPr>
            <p:cNvPr id="5" name="TextBox 4">
              <a:extLst>
                <a:ext uri="{FF2B5EF4-FFF2-40B4-BE49-F238E27FC236}">
                  <a16:creationId xmlns:a16="http://schemas.microsoft.com/office/drawing/2014/main" id="{73E6D134-3274-937A-F501-DBFBA4049545}"/>
                </a:ext>
              </a:extLst>
            </p:cNvPr>
            <p:cNvSpPr txBox="1"/>
            <p:nvPr/>
          </p:nvSpPr>
          <p:spPr>
            <a:xfrm>
              <a:off x="4414547" y="5574917"/>
              <a:ext cx="652743" cy="369332"/>
            </a:xfrm>
            <a:prstGeom prst="rect">
              <a:avLst/>
            </a:prstGeom>
            <a:noFill/>
          </p:spPr>
          <p:txBody>
            <a:bodyPr wrap="none" rtlCol="0">
              <a:spAutoFit/>
            </a:bodyPr>
            <a:lstStyle/>
            <a:p>
              <a:r>
                <a:rPr lang="en-US" dirty="0"/>
                <a:t>2021</a:t>
              </a:r>
            </a:p>
          </p:txBody>
        </p:sp>
        <p:sp>
          <p:nvSpPr>
            <p:cNvPr id="7" name="TextBox 6">
              <a:extLst>
                <a:ext uri="{FF2B5EF4-FFF2-40B4-BE49-F238E27FC236}">
                  <a16:creationId xmlns:a16="http://schemas.microsoft.com/office/drawing/2014/main" id="{7FD366A4-A610-F010-3535-E8B2C8C6E349}"/>
                </a:ext>
              </a:extLst>
            </p:cNvPr>
            <p:cNvSpPr txBox="1"/>
            <p:nvPr/>
          </p:nvSpPr>
          <p:spPr>
            <a:xfrm>
              <a:off x="5365673" y="5582661"/>
              <a:ext cx="652743" cy="369332"/>
            </a:xfrm>
            <a:prstGeom prst="rect">
              <a:avLst/>
            </a:prstGeom>
            <a:noFill/>
          </p:spPr>
          <p:txBody>
            <a:bodyPr wrap="none" rtlCol="0">
              <a:spAutoFit/>
            </a:bodyPr>
            <a:lstStyle/>
            <a:p>
              <a:r>
                <a:rPr lang="en-US" dirty="0"/>
                <a:t>2029</a:t>
              </a:r>
            </a:p>
          </p:txBody>
        </p:sp>
      </p:grpSp>
      <p:sp>
        <p:nvSpPr>
          <p:cNvPr id="9" name="TextBox 8">
            <a:extLst>
              <a:ext uri="{FF2B5EF4-FFF2-40B4-BE49-F238E27FC236}">
                <a16:creationId xmlns:a16="http://schemas.microsoft.com/office/drawing/2014/main" id="{A4B04E9B-B0CE-079C-17CA-8BD138113068}"/>
              </a:ext>
            </a:extLst>
          </p:cNvPr>
          <p:cNvSpPr txBox="1"/>
          <p:nvPr/>
        </p:nvSpPr>
        <p:spPr>
          <a:xfrm>
            <a:off x="4686704" y="5884388"/>
            <a:ext cx="1300997" cy="369332"/>
          </a:xfrm>
          <a:prstGeom prst="rect">
            <a:avLst/>
          </a:prstGeom>
          <a:noFill/>
        </p:spPr>
        <p:txBody>
          <a:bodyPr wrap="none" rtlCol="0">
            <a:spAutoFit/>
          </a:bodyPr>
          <a:lstStyle/>
          <a:p>
            <a:r>
              <a:rPr lang="en-US" b="1" dirty="0"/>
              <a:t>Market Size</a:t>
            </a:r>
          </a:p>
        </p:txBody>
      </p:sp>
    </p:spTree>
    <p:custDataLst>
      <p:tags r:id="rId1"/>
    </p:custDataLst>
    <p:extLst>
      <p:ext uri="{BB962C8B-B14F-4D97-AF65-F5344CB8AC3E}">
        <p14:creationId xmlns:p14="http://schemas.microsoft.com/office/powerpoint/2010/main" val="365135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BC093E-A8B4-3D48-BF02-181CA7A3C49E}"/>
              </a:ext>
            </a:extLst>
          </p:cNvPr>
          <p:cNvPicPr>
            <a:picLocks noChangeAspect="1"/>
          </p:cNvPicPr>
          <p:nvPr/>
        </p:nvPicPr>
        <p:blipFill>
          <a:blip r:embed="rId4"/>
          <a:stretch>
            <a:fillRect/>
          </a:stretch>
        </p:blipFill>
        <p:spPr>
          <a:xfrm>
            <a:off x="1308724" y="1545177"/>
            <a:ext cx="2260600" cy="2654300"/>
          </a:xfrm>
          <a:prstGeom prst="rect">
            <a:avLst/>
          </a:prstGeom>
        </p:spPr>
      </p:pic>
      <p:cxnSp>
        <p:nvCxnSpPr>
          <p:cNvPr id="29" name="Straight Arrow Connector 28">
            <a:extLst>
              <a:ext uri="{FF2B5EF4-FFF2-40B4-BE49-F238E27FC236}">
                <a16:creationId xmlns:a16="http://schemas.microsoft.com/office/drawing/2014/main" id="{C7AAE119-7C2A-FA4D-B6A9-5BEF49BB020D}"/>
              </a:ext>
            </a:extLst>
          </p:cNvPr>
          <p:cNvCxnSpPr>
            <a:cxnSpLocks noChangeAspect="1"/>
          </p:cNvCxnSpPr>
          <p:nvPr/>
        </p:nvCxnSpPr>
        <p:spPr>
          <a:xfrm flipH="1">
            <a:off x="2619035" y="3166090"/>
            <a:ext cx="1845713" cy="0"/>
          </a:xfrm>
          <a:prstGeom prst="straightConnector1">
            <a:avLst/>
          </a:prstGeom>
          <a:ln w="762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18DAA823-983A-BA4A-ABDA-F584C2373A38}"/>
              </a:ext>
            </a:extLst>
          </p:cNvPr>
          <p:cNvGrpSpPr/>
          <p:nvPr/>
        </p:nvGrpSpPr>
        <p:grpSpPr>
          <a:xfrm>
            <a:off x="5762353" y="1926519"/>
            <a:ext cx="1938788" cy="758656"/>
            <a:chOff x="6091878" y="1460440"/>
            <a:chExt cx="2668000" cy="1044000"/>
          </a:xfrm>
        </p:grpSpPr>
        <p:pic>
          <p:nvPicPr>
            <p:cNvPr id="47" name="Picture 46">
              <a:extLst>
                <a:ext uri="{FF2B5EF4-FFF2-40B4-BE49-F238E27FC236}">
                  <a16:creationId xmlns:a16="http://schemas.microsoft.com/office/drawing/2014/main" id="{E62FE7EB-F220-4548-A09A-095256760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1878" y="1460440"/>
              <a:ext cx="2668000" cy="1044000"/>
            </a:xfrm>
            <a:prstGeom prst="rect">
              <a:avLst/>
            </a:prstGeom>
          </p:spPr>
        </p:pic>
        <p:sp>
          <p:nvSpPr>
            <p:cNvPr id="48" name="TextBox 47">
              <a:extLst>
                <a:ext uri="{FF2B5EF4-FFF2-40B4-BE49-F238E27FC236}">
                  <a16:creationId xmlns:a16="http://schemas.microsoft.com/office/drawing/2014/main" id="{9E842E98-C851-FE4C-8180-26C52D6A1F9A}"/>
                </a:ext>
              </a:extLst>
            </p:cNvPr>
            <p:cNvSpPr txBox="1"/>
            <p:nvPr/>
          </p:nvSpPr>
          <p:spPr>
            <a:xfrm>
              <a:off x="6228118" y="1460440"/>
              <a:ext cx="2406927" cy="550598"/>
            </a:xfrm>
            <a:prstGeom prst="rect">
              <a:avLst/>
            </a:prstGeom>
            <a:noFill/>
          </p:spPr>
          <p:txBody>
            <a:bodyPr wrap="square" rtlCol="0">
              <a:spAutoFit/>
            </a:bodyPr>
            <a:lstStyle/>
            <a:p>
              <a:r>
                <a:rPr lang="en-US" sz="2000" b="1" dirty="0">
                  <a:solidFill>
                    <a:srgbClr val="FF0000"/>
                  </a:solidFill>
                </a:rPr>
                <a:t>Normal depth</a:t>
              </a:r>
            </a:p>
          </p:txBody>
        </p:sp>
      </p:grpSp>
      <p:cxnSp>
        <p:nvCxnSpPr>
          <p:cNvPr id="36" name="Straight Arrow Connector 35">
            <a:extLst>
              <a:ext uri="{FF2B5EF4-FFF2-40B4-BE49-F238E27FC236}">
                <a16:creationId xmlns:a16="http://schemas.microsoft.com/office/drawing/2014/main" id="{F56134E1-1793-0D44-8670-6A9977EAAA0F}"/>
              </a:ext>
            </a:extLst>
          </p:cNvPr>
          <p:cNvCxnSpPr>
            <a:cxnSpLocks/>
          </p:cNvCxnSpPr>
          <p:nvPr/>
        </p:nvCxnSpPr>
        <p:spPr>
          <a:xfrm>
            <a:off x="2698773" y="3379483"/>
            <a:ext cx="1765975" cy="0"/>
          </a:xfrm>
          <a:prstGeom prst="straightConnector1">
            <a:avLst/>
          </a:prstGeom>
          <a:ln w="762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D328ACA-F96E-234A-A8C1-EE01FB3686C9}"/>
              </a:ext>
            </a:extLst>
          </p:cNvPr>
          <p:cNvGrpSpPr/>
          <p:nvPr/>
        </p:nvGrpSpPr>
        <p:grpSpPr>
          <a:xfrm>
            <a:off x="7820737" y="1869993"/>
            <a:ext cx="3209775" cy="863836"/>
            <a:chOff x="7820737" y="1869993"/>
            <a:chExt cx="3209775" cy="863836"/>
          </a:xfrm>
        </p:grpSpPr>
        <p:sp>
          <p:nvSpPr>
            <p:cNvPr id="39" name="Rectangle 38">
              <a:extLst>
                <a:ext uri="{FF2B5EF4-FFF2-40B4-BE49-F238E27FC236}">
                  <a16:creationId xmlns:a16="http://schemas.microsoft.com/office/drawing/2014/main" id="{C497CEDA-2245-3D4D-9042-7F9001EAA7A0}"/>
                </a:ext>
              </a:extLst>
            </p:cNvPr>
            <p:cNvSpPr/>
            <p:nvPr/>
          </p:nvSpPr>
          <p:spPr>
            <a:xfrm>
              <a:off x="8315072" y="1869993"/>
              <a:ext cx="2715440" cy="86383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BA805C2-A5F2-3F42-8E50-2FFB84A0986C}"/>
                </a:ext>
              </a:extLst>
            </p:cNvPr>
            <p:cNvGrpSpPr/>
            <p:nvPr/>
          </p:nvGrpSpPr>
          <p:grpSpPr>
            <a:xfrm>
              <a:off x="7820737" y="1870509"/>
              <a:ext cx="3180140" cy="861478"/>
              <a:chOff x="7820737" y="1870509"/>
              <a:chExt cx="3180140" cy="861478"/>
            </a:xfrm>
          </p:grpSpPr>
          <p:pic>
            <p:nvPicPr>
              <p:cNvPr id="38" name="Picture 37">
                <a:extLst>
                  <a:ext uri="{FF2B5EF4-FFF2-40B4-BE49-F238E27FC236}">
                    <a16:creationId xmlns:a16="http://schemas.microsoft.com/office/drawing/2014/main" id="{1B46B781-77E7-EB4B-BFDD-C6F83BCF3612}"/>
                  </a:ext>
                </a:extLst>
              </p:cNvPr>
              <p:cNvPicPr>
                <a:picLocks noChangeAspect="1"/>
              </p:cNvPicPr>
              <p:nvPr/>
            </p:nvPicPr>
            <p:blipFill rotWithShape="1">
              <a:blip r:embed="rId6">
                <a:extLst>
                  <a:ext uri="{28A0092B-C50C-407E-A947-70E740481C1C}">
                    <a14:useLocalDpi xmlns:a14="http://schemas.microsoft.com/office/drawing/2010/main" val="0"/>
                  </a:ext>
                </a:extLst>
              </a:blip>
              <a:srcRect l="14228" t="12423" r="12665" b="14074"/>
              <a:stretch/>
            </p:blipFill>
            <p:spPr>
              <a:xfrm>
                <a:off x="8313529" y="1870509"/>
                <a:ext cx="2687348" cy="861478"/>
              </a:xfrm>
              <a:prstGeom prst="rect">
                <a:avLst/>
              </a:prstGeom>
            </p:spPr>
          </p:pic>
          <p:cxnSp>
            <p:nvCxnSpPr>
              <p:cNvPr id="42" name="Straight Arrow Connector 41">
                <a:extLst>
                  <a:ext uri="{FF2B5EF4-FFF2-40B4-BE49-F238E27FC236}">
                    <a16:creationId xmlns:a16="http://schemas.microsoft.com/office/drawing/2014/main" id="{A1AE8BCA-A7E8-464B-8DB9-03975E9DD099}"/>
                  </a:ext>
                </a:extLst>
              </p:cNvPr>
              <p:cNvCxnSpPr>
                <a:cxnSpLocks/>
              </p:cNvCxnSpPr>
              <p:nvPr/>
            </p:nvCxnSpPr>
            <p:spPr>
              <a:xfrm>
                <a:off x="7820737" y="2321941"/>
                <a:ext cx="366248" cy="0"/>
              </a:xfrm>
              <a:prstGeom prst="straightConnector1">
                <a:avLst/>
              </a:prstGeom>
              <a:ln w="476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988C432F-C9A4-8146-A281-D6B978B4505A}"/>
              </a:ext>
            </a:extLst>
          </p:cNvPr>
          <p:cNvGrpSpPr/>
          <p:nvPr/>
        </p:nvGrpSpPr>
        <p:grpSpPr>
          <a:xfrm>
            <a:off x="5753923" y="3445526"/>
            <a:ext cx="2433062" cy="838386"/>
            <a:chOff x="5753923" y="3445526"/>
            <a:chExt cx="2433062" cy="838386"/>
          </a:xfrm>
        </p:grpSpPr>
        <p:grpSp>
          <p:nvGrpSpPr>
            <p:cNvPr id="33" name="Group 32">
              <a:extLst>
                <a:ext uri="{FF2B5EF4-FFF2-40B4-BE49-F238E27FC236}">
                  <a16:creationId xmlns:a16="http://schemas.microsoft.com/office/drawing/2014/main" id="{FEDE249F-4EB7-864C-AB11-8E2FC4C73DD9}"/>
                </a:ext>
              </a:extLst>
            </p:cNvPr>
            <p:cNvGrpSpPr/>
            <p:nvPr/>
          </p:nvGrpSpPr>
          <p:grpSpPr>
            <a:xfrm>
              <a:off x="5753923" y="3445526"/>
              <a:ext cx="2265941" cy="838386"/>
              <a:chOff x="6080278" y="3550774"/>
              <a:chExt cx="3118201" cy="1153718"/>
            </a:xfrm>
          </p:grpSpPr>
          <p:pic>
            <p:nvPicPr>
              <p:cNvPr id="49" name="Picture 48" descr="Text&#10;&#10;Description automatically generated">
                <a:extLst>
                  <a:ext uri="{FF2B5EF4-FFF2-40B4-BE49-F238E27FC236}">
                    <a16:creationId xmlns:a16="http://schemas.microsoft.com/office/drawing/2014/main" id="{04807233-6731-6940-A1FC-9024A90388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0278" y="3660492"/>
                <a:ext cx="2679600" cy="1044000"/>
              </a:xfrm>
              <a:prstGeom prst="rect">
                <a:avLst/>
              </a:prstGeom>
            </p:spPr>
          </p:pic>
          <p:sp>
            <p:nvSpPr>
              <p:cNvPr id="50" name="TextBox 49">
                <a:extLst>
                  <a:ext uri="{FF2B5EF4-FFF2-40B4-BE49-F238E27FC236}">
                    <a16:creationId xmlns:a16="http://schemas.microsoft.com/office/drawing/2014/main" id="{5A18D587-E746-9A48-AA03-6B8CC7C987C4}"/>
                  </a:ext>
                </a:extLst>
              </p:cNvPr>
              <p:cNvSpPr txBox="1"/>
              <p:nvPr/>
            </p:nvSpPr>
            <p:spPr>
              <a:xfrm>
                <a:off x="6080278" y="3550774"/>
                <a:ext cx="3118201" cy="550598"/>
              </a:xfrm>
              <a:prstGeom prst="rect">
                <a:avLst/>
              </a:prstGeom>
              <a:noFill/>
            </p:spPr>
            <p:txBody>
              <a:bodyPr wrap="square" rtlCol="0">
                <a:spAutoFit/>
              </a:bodyPr>
              <a:lstStyle/>
              <a:p>
                <a:r>
                  <a:rPr lang="en-US" sz="2000" b="1" dirty="0">
                    <a:solidFill>
                      <a:srgbClr val="FF0000"/>
                    </a:solidFill>
                  </a:rPr>
                  <a:t>Increase contrast</a:t>
                </a:r>
              </a:p>
            </p:txBody>
          </p:sp>
        </p:grpSp>
        <p:cxnSp>
          <p:nvCxnSpPr>
            <p:cNvPr id="43" name="Straight Arrow Connector 42">
              <a:extLst>
                <a:ext uri="{FF2B5EF4-FFF2-40B4-BE49-F238E27FC236}">
                  <a16:creationId xmlns:a16="http://schemas.microsoft.com/office/drawing/2014/main" id="{1D98BB24-A2DC-F94A-8FD8-5B38EAD86DC7}"/>
                </a:ext>
              </a:extLst>
            </p:cNvPr>
            <p:cNvCxnSpPr>
              <a:cxnSpLocks/>
            </p:cNvCxnSpPr>
            <p:nvPr/>
          </p:nvCxnSpPr>
          <p:spPr>
            <a:xfrm flipH="1">
              <a:off x="7820737" y="3911303"/>
              <a:ext cx="366248" cy="0"/>
            </a:xfrm>
            <a:prstGeom prst="straightConnector1">
              <a:avLst/>
            </a:prstGeom>
            <a:ln w="476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495EB8B-CCF4-3F47-A46E-FE23BBE9BFFC}"/>
              </a:ext>
            </a:extLst>
          </p:cNvPr>
          <p:cNvGrpSpPr/>
          <p:nvPr/>
        </p:nvGrpSpPr>
        <p:grpSpPr>
          <a:xfrm>
            <a:off x="3134247" y="3376031"/>
            <a:ext cx="2265941" cy="852383"/>
            <a:chOff x="3134247" y="3278057"/>
            <a:chExt cx="2265941" cy="852383"/>
          </a:xfrm>
        </p:grpSpPr>
        <p:pic>
          <p:nvPicPr>
            <p:cNvPr id="30" name="Graphic 29" descr="Upward trend with solid fill">
              <a:extLst>
                <a:ext uri="{FF2B5EF4-FFF2-40B4-BE49-F238E27FC236}">
                  <a16:creationId xmlns:a16="http://schemas.microsoft.com/office/drawing/2014/main" id="{914C8C68-65D6-E540-ACEF-64995D726C9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440" t="25411" r="8322" b="27185"/>
            <a:stretch/>
          </p:blipFill>
          <p:spPr>
            <a:xfrm rot="1195255">
              <a:off x="3502605" y="3278057"/>
              <a:ext cx="1036448" cy="720000"/>
            </a:xfrm>
            <a:prstGeom prst="rect">
              <a:avLst/>
            </a:prstGeom>
          </p:spPr>
        </p:pic>
        <p:sp>
          <p:nvSpPr>
            <p:cNvPr id="44" name="TextBox 43">
              <a:extLst>
                <a:ext uri="{FF2B5EF4-FFF2-40B4-BE49-F238E27FC236}">
                  <a16:creationId xmlns:a16="http://schemas.microsoft.com/office/drawing/2014/main" id="{836D32FE-2028-A448-B8FB-A9A61AC246C2}"/>
                </a:ext>
              </a:extLst>
            </p:cNvPr>
            <p:cNvSpPr txBox="1"/>
            <p:nvPr/>
          </p:nvSpPr>
          <p:spPr>
            <a:xfrm>
              <a:off x="3134247" y="3730330"/>
              <a:ext cx="2265941" cy="400110"/>
            </a:xfrm>
            <a:prstGeom prst="rect">
              <a:avLst/>
            </a:prstGeom>
            <a:noFill/>
          </p:spPr>
          <p:txBody>
            <a:bodyPr wrap="none" rtlCol="0">
              <a:spAutoFit/>
            </a:bodyPr>
            <a:lstStyle/>
            <a:p>
              <a:r>
                <a:rPr lang="en-US" sz="2000" b="1" dirty="0">
                  <a:solidFill>
                    <a:schemeClr val="accent2"/>
                  </a:solidFill>
                </a:rPr>
                <a:t>Distorting</a:t>
              </a:r>
              <a:r>
                <a:rPr lang="zh-CN" altLang="en-US" sz="2000" b="1" dirty="0">
                  <a:solidFill>
                    <a:schemeClr val="accent2"/>
                  </a:solidFill>
                </a:rPr>
                <a:t> </a:t>
              </a:r>
              <a:r>
                <a:rPr lang="en-US" altLang="zh-CN" sz="2000" b="1" dirty="0">
                  <a:solidFill>
                    <a:schemeClr val="accent2"/>
                  </a:solidFill>
                </a:rPr>
                <a:t>IR</a:t>
              </a:r>
              <a:r>
                <a:rPr lang="zh-CN" altLang="en-US" sz="2000" b="1" dirty="0">
                  <a:solidFill>
                    <a:schemeClr val="accent2"/>
                  </a:solidFill>
                </a:rPr>
                <a:t> </a:t>
              </a:r>
              <a:r>
                <a:rPr lang="en-US" altLang="zh-CN" sz="2000" b="1" dirty="0">
                  <a:solidFill>
                    <a:schemeClr val="accent2"/>
                  </a:solidFill>
                </a:rPr>
                <a:t>source</a:t>
              </a:r>
              <a:endParaRPr lang="en-US" sz="2000" b="1" dirty="0">
                <a:solidFill>
                  <a:schemeClr val="accent2"/>
                </a:solidFill>
              </a:endParaRPr>
            </a:p>
          </p:txBody>
        </p:sp>
      </p:grpSp>
      <p:pic>
        <p:nvPicPr>
          <p:cNvPr id="27" name="Picture 26" descr="A close-up of a speaker&#10;&#10;Description automatically generated with low confidence">
            <a:extLst>
              <a:ext uri="{FF2B5EF4-FFF2-40B4-BE49-F238E27FC236}">
                <a16:creationId xmlns:a16="http://schemas.microsoft.com/office/drawing/2014/main" id="{0A211F70-12D5-F249-A49B-7F85EEAAE17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670" b="96445" l="7661" r="94458">
                        <a14:foregroundMark x1="42298" y1="3326" x2="9861" y2="7798"/>
                        <a14:foregroundMark x1="9861" y1="7798" x2="5379" y2="12959"/>
                        <a14:foregroundMark x1="5379" y1="12959" x2="3749" y2="39679"/>
                        <a14:foregroundMark x1="3749" y1="39679" x2="4963" y2="80873"/>
                        <a14:foregroundMark x1="32269" y1="97003" x2="46862" y2="98050"/>
                        <a14:foregroundMark x1="46862" y1="98050" x2="60636" y2="97133"/>
                        <a14:foregroundMark x1="60636" y1="97133" x2="63376" y2="97220"/>
                        <a14:foregroundMark x1="73187" y1="96345" x2="78150" y2="95393"/>
                        <a14:foregroundMark x1="85887" y1="93715" x2="89894" y2="81422"/>
                        <a14:foregroundMark x1="89894" y1="81422" x2="90465" y2="72592"/>
                        <a14:foregroundMark x1="90465" y1="72592" x2="89079" y2="62156"/>
                        <a14:foregroundMark x1="89079" y1="62156" x2="37734" y2="3899"/>
                        <a14:foregroundMark x1="50448" y1="15596" x2="28769" y2="7569"/>
                        <a14:foregroundMark x1="28769" y1="7569" x2="14507" y2="13303"/>
                        <a14:foregroundMark x1="14507" y1="13303" x2="7090" y2="26720"/>
                        <a14:foregroundMark x1="7090" y1="26720" x2="1793" y2="58601"/>
                        <a14:foregroundMark x1="1793" y1="58601" x2="5623" y2="79014"/>
                        <a14:foregroundMark x1="6886" y1="81588" x2="11316" y2="90610"/>
                        <a14:foregroundMark x1="5623" y1="79014" x2="6549" y2="80900"/>
                        <a14:foregroundMark x1="23243" y1="93804" x2="64548" y2="81766"/>
                        <a14:foregroundMark x1="64548" y1="81766" x2="72372" y2="42890"/>
                        <a14:foregroundMark x1="72372" y1="42890" x2="64222" y2="24312"/>
                        <a14:foregroundMark x1="64222" y1="24312" x2="51100" y2="13188"/>
                        <a14:foregroundMark x1="51100" y1="13188" x2="43195" y2="10780"/>
                        <a14:foregroundMark x1="43195" y1="10780" x2="35778" y2="13188"/>
                        <a14:foregroundMark x1="35778" y1="13188" x2="34963" y2="14106"/>
                        <a14:foregroundMark x1="37408" y1="11468" x2="17930" y2="10321"/>
                        <a14:foregroundMark x1="17930" y1="10321" x2="7824" y2="17087"/>
                        <a14:foregroundMark x1="7824" y1="17087" x2="3667" y2="33830"/>
                        <a14:foregroundMark x1="3667" y1="33830" x2="3586" y2="51950"/>
                        <a14:foregroundMark x1="3586" y1="51950" x2="7661" y2="66743"/>
                        <a14:foregroundMark x1="7661" y1="66743" x2="17278" y2="80046"/>
                        <a14:foregroundMark x1="17278" y1="80046" x2="26650" y2="87041"/>
                        <a14:foregroundMark x1="26650" y1="87041" x2="35615" y2="87844"/>
                        <a14:foregroundMark x1="35615" y1="87844" x2="63081" y2="69954"/>
                        <a14:foregroundMark x1="63081" y1="69954" x2="69845" y2="54587"/>
                        <a14:foregroundMark x1="69845" y1="54587" x2="63733" y2="22477"/>
                        <a14:foregroundMark x1="63733" y1="22477" x2="50530" y2="16284"/>
                        <a14:foregroundMark x1="50530" y1="16284" x2="15892" y2="16514"/>
                        <a14:foregroundMark x1="61206" y1="4817" x2="62999" y2="60780"/>
                        <a14:foregroundMark x1="62999" y1="60780" x2="65607" y2="67661"/>
                        <a14:foregroundMark x1="65607" y1="67661" x2="75469" y2="81078"/>
                        <a14:foregroundMark x1="75469" y1="81078" x2="81092" y2="80849"/>
                        <a14:foregroundMark x1="81092" y1="80849" x2="88916" y2="72821"/>
                        <a14:foregroundMark x1="88916" y1="72821" x2="92876" y2="53074"/>
                        <a14:foregroundMark x1="92827" y1="43671" x2="90465" y2="24427"/>
                        <a14:foregroundMark x1="90465" y1="24427" x2="86064" y2="16284"/>
                        <a14:foregroundMark x1="86064" y1="16284" x2="79462" y2="10550"/>
                        <a14:foregroundMark x1="79462" y1="10550" x2="69682" y2="6537"/>
                        <a14:foregroundMark x1="69682" y1="6537" x2="62918" y2="6881"/>
                        <a14:foregroundMark x1="62918" y1="6881" x2="51508" y2="17087"/>
                        <a14:foregroundMark x1="90954" y1="7798" x2="82478" y2="91514"/>
                        <a14:foregroundMark x1="82478" y1="91514" x2="84228" y2="93870"/>
                        <a14:foregroundMark x1="93414" y1="91635" x2="94058" y2="90486"/>
                        <a14:foregroundMark x1="93763" y1="28100" x2="93399" y2="17317"/>
                        <a14:foregroundMark x1="93399" y1="17317" x2="92502" y2="17087"/>
                        <a14:foregroundMark x1="39690" y1="33028" x2="34474" y2="49771"/>
                        <a14:foregroundMark x1="34474" y1="49771" x2="33741" y2="61009"/>
                        <a14:foregroundMark x1="33741" y1="61009" x2="35126" y2="71904"/>
                        <a14:foregroundMark x1="35126" y1="71904" x2="40179" y2="80963"/>
                        <a14:foregroundMark x1="40179" y1="80963" x2="46129" y2="83486"/>
                        <a14:foregroundMark x1="46129" y1="83486" x2="53301" y2="79243"/>
                        <a14:foregroundMark x1="53301" y1="79243" x2="58272" y2="70298"/>
                        <a14:foregroundMark x1="58272" y1="70298" x2="60717" y2="58257"/>
                        <a14:foregroundMark x1="60717" y1="58257" x2="57783" y2="41284"/>
                        <a14:foregroundMark x1="57783" y1="41284" x2="50693" y2="27294"/>
                        <a14:foregroundMark x1="50693" y1="27294" x2="45803" y2="29931"/>
                        <a14:foregroundMark x1="45803" y1="29931" x2="40342" y2="35436"/>
                        <a14:foregroundMark x1="40342" y1="35436" x2="39364" y2="34404"/>
                        <a14:foregroundMark x1="45558" y1="27064" x2="41402" y2="42317"/>
                        <a14:foregroundMark x1="41402" y1="42317" x2="47433" y2="47477"/>
                        <a14:foregroundMark x1="47433" y1="47477" x2="53056" y2="44037"/>
                        <a14:foregroundMark x1="53056" y1="44037" x2="54034" y2="34862"/>
                        <a14:foregroundMark x1="54034" y1="34862" x2="50530" y2="28899"/>
                        <a14:foregroundMark x1="50530" y1="28899" x2="45395" y2="28784"/>
                        <a14:foregroundMark x1="45395" y1="28784" x2="45395" y2="28784"/>
                        <a14:foregroundMark x1="48248" y1="32454" x2="47188" y2="39564"/>
                        <a14:foregroundMark x1="47188" y1="39564" x2="47351" y2="39794"/>
                        <a14:foregroundMark x1="48900" y1="66514" x2="47351" y2="69610"/>
                        <a14:foregroundMark x1="80685" y1="48394" x2="79299" y2="49885"/>
                        <a14:foregroundMark x1="93888" y1="23394" x2="94056" y2="28097"/>
                        <a14:foregroundMark x1="93562" y1="8716" x2="93725" y2="9518"/>
                        <a14:foregroundMark x1="93236" y1="30734" x2="93562" y2="35665"/>
                        <a14:backgroundMark x1="94171" y1="35586" x2="94458" y2="90482"/>
                        <a14:backgroundMark x1="94132" y1="28096" x2="94145" y2="30615"/>
                        <a14:backgroundMark x1="93888" y1="91972" x2="92665" y2="95069"/>
                        <a14:backgroundMark x1="92013" y1="94839" x2="78484" y2="96101"/>
                        <a14:backgroundMark x1="73757" y1="97592" x2="63651" y2="97821"/>
                        <a14:backgroundMark x1="32600" y1="97821" x2="10758" y2="91972"/>
                        <a14:backgroundMark x1="10758" y1="91972" x2="6438" y2="86927"/>
                        <a14:backgroundMark x1="6438" y1="86927" x2="3912" y2="81881"/>
                        <a14:backgroundMark x1="4401" y1="81881" x2="6275" y2="82683"/>
                        <a14:backgroundMark x1="4564" y1="85321" x2="4727" y2="86124"/>
                        <a14:backgroundMark x1="3667" y1="85092" x2="11573" y2="94610"/>
                        <a14:backgroundMark x1="11573" y1="94610" x2="16789" y2="97018"/>
                        <a14:backgroundMark x1="16789" y1="97018" x2="7661" y2="89564"/>
                        <a14:backgroundMark x1="7661" y1="89564" x2="7661" y2="90023"/>
                        <a14:backgroundMark x1="17115" y1="95069" x2="17278" y2="95413"/>
                        <a14:backgroundMark x1="16952" y1="94839" x2="18500" y2="96789"/>
                        <a14:backgroundMark x1="20049" y1="95642" x2="19152" y2="97821"/>
                        <a14:backgroundMark x1="13773" y1="97018" x2="13773" y2="97018"/>
                        <a14:backgroundMark x1="13610" y1="97018" x2="13610" y2="97018"/>
                        <a14:backgroundMark x1="14833" y1="97018" x2="12877" y2="97133"/>
                        <a14:backgroundMark x1="12877" y1="97018" x2="13773" y2="97133"/>
                      </a14:backgroundRemoval>
                    </a14:imgEffect>
                  </a14:imgLayer>
                </a14:imgProps>
              </a:ext>
              <a:ext uri="{28A0092B-C50C-407E-A947-70E740481C1C}">
                <a14:useLocalDpi xmlns:a14="http://schemas.microsoft.com/office/drawing/2010/main" val="0"/>
              </a:ext>
            </a:extLst>
          </a:blip>
          <a:stretch>
            <a:fillRect/>
          </a:stretch>
        </p:blipFill>
        <p:spPr>
          <a:xfrm flipH="1">
            <a:off x="4173449" y="2515805"/>
            <a:ext cx="1848074" cy="1202587"/>
          </a:xfrm>
          <a:prstGeom prst="rect">
            <a:avLst/>
          </a:prstGeom>
          <a:scene3d>
            <a:camera prst="orthographicFront">
              <a:rot lat="0" lon="3000000" rev="0"/>
            </a:camera>
            <a:lightRig rig="threePt" dir="t"/>
          </a:scene3d>
        </p:spPr>
      </p:pic>
      <p:sp>
        <p:nvSpPr>
          <p:cNvPr id="5" name="Slide Number Placeholder 4">
            <a:extLst>
              <a:ext uri="{FF2B5EF4-FFF2-40B4-BE49-F238E27FC236}">
                <a16:creationId xmlns:a16="http://schemas.microsoft.com/office/drawing/2014/main" id="{8CD172A0-90AA-A84A-A44A-3452E5FD1BBC}"/>
              </a:ext>
            </a:extLst>
          </p:cNvPr>
          <p:cNvSpPr>
            <a:spLocks noGrp="1"/>
          </p:cNvSpPr>
          <p:nvPr>
            <p:ph type="sldNum" sz="quarter" idx="12"/>
          </p:nvPr>
        </p:nvSpPr>
        <p:spPr/>
        <p:txBody>
          <a:bodyPr/>
          <a:lstStyle/>
          <a:p>
            <a:fld id="{FB4528FC-90C6-BD4E-B8A6-B6E7D1650F73}" type="slidenum">
              <a:rPr lang="en-US" smtClean="0"/>
              <a:t>3</a:t>
            </a:fld>
            <a:endParaRPr lang="en-US"/>
          </a:p>
        </p:txBody>
      </p:sp>
      <p:grpSp>
        <p:nvGrpSpPr>
          <p:cNvPr id="16" name="Group 15">
            <a:extLst>
              <a:ext uri="{FF2B5EF4-FFF2-40B4-BE49-F238E27FC236}">
                <a16:creationId xmlns:a16="http://schemas.microsoft.com/office/drawing/2014/main" id="{EF5873C3-5B59-C34F-BC8D-FC6C83D9BDC1}"/>
              </a:ext>
            </a:extLst>
          </p:cNvPr>
          <p:cNvGrpSpPr/>
          <p:nvPr/>
        </p:nvGrpSpPr>
        <p:grpSpPr>
          <a:xfrm>
            <a:off x="8313529" y="2888799"/>
            <a:ext cx="2715441" cy="1530973"/>
            <a:chOff x="8313529" y="2888799"/>
            <a:chExt cx="2715441" cy="1530973"/>
          </a:xfrm>
        </p:grpSpPr>
        <p:grpSp>
          <p:nvGrpSpPr>
            <p:cNvPr id="40" name="Group 39">
              <a:extLst>
                <a:ext uri="{FF2B5EF4-FFF2-40B4-BE49-F238E27FC236}">
                  <a16:creationId xmlns:a16="http://schemas.microsoft.com/office/drawing/2014/main" id="{8092A5F5-AA4C-1347-9636-6F2C27062006}"/>
                </a:ext>
              </a:extLst>
            </p:cNvPr>
            <p:cNvGrpSpPr/>
            <p:nvPr/>
          </p:nvGrpSpPr>
          <p:grpSpPr>
            <a:xfrm>
              <a:off x="8313529" y="3402833"/>
              <a:ext cx="2715441" cy="1016939"/>
              <a:chOff x="7725693" y="4819511"/>
              <a:chExt cx="3736765" cy="1399427"/>
            </a:xfrm>
          </p:grpSpPr>
          <p:pic>
            <p:nvPicPr>
              <p:cNvPr id="45" name="Picture 44">
                <a:extLst>
                  <a:ext uri="{FF2B5EF4-FFF2-40B4-BE49-F238E27FC236}">
                    <a16:creationId xmlns:a16="http://schemas.microsoft.com/office/drawing/2014/main" id="{075303BC-82C6-9A4F-9133-1860C1A4D5A7}"/>
                  </a:ext>
                </a:extLst>
              </p:cNvPr>
              <p:cNvPicPr>
                <a:picLocks/>
              </p:cNvPicPr>
              <p:nvPr/>
            </p:nvPicPr>
            <p:blipFill rotWithShape="1">
              <a:blip r:embed="rId12">
                <a:extLst>
                  <a:ext uri="{28A0092B-C50C-407E-A947-70E740481C1C}">
                    <a14:useLocalDpi xmlns:a14="http://schemas.microsoft.com/office/drawing/2010/main" val="0"/>
                  </a:ext>
                </a:extLst>
              </a:blip>
              <a:srcRect l="15918" t="12587" r="13492" b="11386"/>
              <a:stretch/>
            </p:blipFill>
            <p:spPr>
              <a:xfrm>
                <a:off x="7746461" y="4819511"/>
                <a:ext cx="3651477" cy="1399427"/>
              </a:xfrm>
              <a:prstGeom prst="rect">
                <a:avLst/>
              </a:prstGeom>
            </p:spPr>
          </p:pic>
          <p:sp>
            <p:nvSpPr>
              <p:cNvPr id="46" name="Rectangle 45">
                <a:extLst>
                  <a:ext uri="{FF2B5EF4-FFF2-40B4-BE49-F238E27FC236}">
                    <a16:creationId xmlns:a16="http://schemas.microsoft.com/office/drawing/2014/main" id="{6FCE64B0-59EB-0544-96C9-7E8A1A6488DD}"/>
                  </a:ext>
                </a:extLst>
              </p:cNvPr>
              <p:cNvSpPr/>
              <p:nvPr/>
            </p:nvSpPr>
            <p:spPr>
              <a:xfrm>
                <a:off x="7725693" y="4819511"/>
                <a:ext cx="3736765" cy="13994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669563E3-B43E-B944-8A05-AFB6F5F6AB84}"/>
                </a:ext>
              </a:extLst>
            </p:cNvPr>
            <p:cNvCxnSpPr>
              <a:cxnSpLocks/>
            </p:cNvCxnSpPr>
            <p:nvPr/>
          </p:nvCxnSpPr>
          <p:spPr>
            <a:xfrm>
              <a:off x="9782175" y="2888799"/>
              <a:ext cx="0" cy="332202"/>
            </a:xfrm>
            <a:prstGeom prst="straightConnector1">
              <a:avLst/>
            </a:prstGeom>
            <a:ln w="476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52" name="标题 4">
            <a:extLst>
              <a:ext uri="{FF2B5EF4-FFF2-40B4-BE49-F238E27FC236}">
                <a16:creationId xmlns:a16="http://schemas.microsoft.com/office/drawing/2014/main" id="{B7F567CE-BA18-EA42-BCD1-2B18735F7C40}"/>
              </a:ext>
            </a:extLst>
          </p:cNvPr>
          <p:cNvSpPr txBox="1">
            <a:spLocks/>
          </p:cNvSpPr>
          <p:nvPr/>
        </p:nvSpPr>
        <p:spPr>
          <a:xfrm>
            <a:off x="612328" y="500637"/>
            <a:ext cx="1098095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i="1" dirty="0" err="1"/>
              <a:t>UltraDepth</a:t>
            </a:r>
            <a:r>
              <a:rPr lang="en-US" altLang="zh-CN" sz="3600" dirty="0"/>
              <a:t>: Can we extract texture from depth maps?</a:t>
            </a:r>
            <a:endParaRPr lang="zh-CN" altLang="en-US" sz="3600" dirty="0"/>
          </a:p>
        </p:txBody>
      </p:sp>
      <p:sp>
        <p:nvSpPr>
          <p:cNvPr id="54" name="Rectangle 53">
            <a:extLst>
              <a:ext uri="{FF2B5EF4-FFF2-40B4-BE49-F238E27FC236}">
                <a16:creationId xmlns:a16="http://schemas.microsoft.com/office/drawing/2014/main" id="{9C585FEC-984E-0843-B8E1-A3D186AD8072}"/>
              </a:ext>
            </a:extLst>
          </p:cNvPr>
          <p:cNvSpPr/>
          <p:nvPr/>
        </p:nvSpPr>
        <p:spPr>
          <a:xfrm>
            <a:off x="1328647" y="5027604"/>
            <a:ext cx="9700323" cy="400110"/>
          </a:xfrm>
          <a:prstGeom prst="rect">
            <a:avLst/>
          </a:prstGeom>
        </p:spPr>
        <p:txBody>
          <a:bodyPr wrap="square">
            <a:spAutoFit/>
          </a:bodyPr>
          <a:lstStyle/>
          <a:p>
            <a:pPr marL="342900" indent="-342900">
              <a:buFont typeface="Arial" panose="020B0604020202020204" pitchFamily="34" charset="0"/>
              <a:buChar char="•"/>
            </a:pPr>
            <a:r>
              <a:rPr lang="en-HK" sz="2000" dirty="0">
                <a:latin typeface="Helvetica" pitchFamily="2" charset="0"/>
              </a:rPr>
              <a:t>Our goal: Increase the contrast to expose texture from depth maps.</a:t>
            </a:r>
          </a:p>
        </p:txBody>
      </p:sp>
      <p:sp>
        <p:nvSpPr>
          <p:cNvPr id="55" name="Rectangle 54">
            <a:extLst>
              <a:ext uri="{FF2B5EF4-FFF2-40B4-BE49-F238E27FC236}">
                <a16:creationId xmlns:a16="http://schemas.microsoft.com/office/drawing/2014/main" id="{78AE07E2-1578-7141-8A4B-B9BD6ED859D9}"/>
              </a:ext>
            </a:extLst>
          </p:cNvPr>
          <p:cNvSpPr/>
          <p:nvPr/>
        </p:nvSpPr>
        <p:spPr>
          <a:xfrm>
            <a:off x="1328647" y="5573237"/>
            <a:ext cx="9700323" cy="400110"/>
          </a:xfrm>
          <a:prstGeom prst="rect">
            <a:avLst/>
          </a:prstGeom>
        </p:spPr>
        <p:txBody>
          <a:bodyPr wrap="square">
            <a:spAutoFit/>
          </a:bodyPr>
          <a:lstStyle/>
          <a:p>
            <a:pPr marL="342900" indent="-342900">
              <a:buFont typeface="Arial" panose="020B0604020202020204" pitchFamily="34" charset="0"/>
              <a:buChar char="•"/>
            </a:pPr>
            <a:r>
              <a:rPr lang="en-HK" sz="2000" dirty="0">
                <a:latin typeface="Helvetica" pitchFamily="2" charset="0"/>
              </a:rPr>
              <a:t>Our idea: Introducing distorting IR source.</a:t>
            </a:r>
          </a:p>
        </p:txBody>
      </p:sp>
    </p:spTree>
    <p:custDataLst>
      <p:tags r:id="rId1"/>
    </p:custDataLst>
    <p:extLst>
      <p:ext uri="{BB962C8B-B14F-4D97-AF65-F5344CB8AC3E}">
        <p14:creationId xmlns:p14="http://schemas.microsoft.com/office/powerpoint/2010/main" val="362874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4">
            <a:extLst>
              <a:ext uri="{FF2B5EF4-FFF2-40B4-BE49-F238E27FC236}">
                <a16:creationId xmlns:a16="http://schemas.microsoft.com/office/drawing/2014/main" id="{8B00A72C-2519-8F46-8CC7-1E36B320AAE9}"/>
              </a:ext>
            </a:extLst>
          </p:cNvPr>
          <p:cNvSpPr txBox="1">
            <a:spLocks/>
          </p:cNvSpPr>
          <p:nvPr/>
        </p:nvSpPr>
        <p:spPr>
          <a:xfrm>
            <a:off x="612328" y="500637"/>
            <a:ext cx="10623565"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i="1" dirty="0" err="1"/>
              <a:t>UltraDepth</a:t>
            </a:r>
            <a:r>
              <a:rPr lang="en-US" altLang="zh-CN" sz="3600" dirty="0"/>
              <a:t>: System Overview</a:t>
            </a:r>
            <a:endParaRPr lang="zh-CN" altLang="en-US" sz="3600" dirty="0"/>
          </a:p>
        </p:txBody>
      </p:sp>
      <p:grpSp>
        <p:nvGrpSpPr>
          <p:cNvPr id="4" name="Group 3">
            <a:extLst>
              <a:ext uri="{FF2B5EF4-FFF2-40B4-BE49-F238E27FC236}">
                <a16:creationId xmlns:a16="http://schemas.microsoft.com/office/drawing/2014/main" id="{FA25A4EE-641F-F346-AE0B-71E10898B190}"/>
              </a:ext>
            </a:extLst>
          </p:cNvPr>
          <p:cNvGrpSpPr/>
          <p:nvPr/>
        </p:nvGrpSpPr>
        <p:grpSpPr>
          <a:xfrm>
            <a:off x="2741630" y="3087237"/>
            <a:ext cx="2350120" cy="1395163"/>
            <a:chOff x="2741630" y="3087237"/>
            <a:chExt cx="2350120" cy="1395163"/>
          </a:xfrm>
        </p:grpSpPr>
        <p:sp>
          <p:nvSpPr>
            <p:cNvPr id="26" name="Right Arrow 25">
              <a:extLst>
                <a:ext uri="{FF2B5EF4-FFF2-40B4-BE49-F238E27FC236}">
                  <a16:creationId xmlns:a16="http://schemas.microsoft.com/office/drawing/2014/main" id="{21BC4831-FBAC-F64E-9694-B19C2440CAAC}"/>
                </a:ext>
              </a:extLst>
            </p:cNvPr>
            <p:cNvSpPr>
              <a:spLocks noChangeAspect="1"/>
            </p:cNvSpPr>
            <p:nvPr/>
          </p:nvSpPr>
          <p:spPr>
            <a:xfrm rot="5400000" flipV="1">
              <a:off x="3150130" y="3178614"/>
              <a:ext cx="399302" cy="216548"/>
            </a:xfrm>
            <a:prstGeom prst="rightArrow">
              <a:avLst>
                <a:gd name="adj1" fmla="val 50000"/>
                <a:gd name="adj2" fmla="val 105397"/>
              </a:avLst>
            </a:prstGeom>
            <a:solidFill>
              <a:schemeClr val="bg2">
                <a:lumMod val="50000"/>
                <a:alpha val="51300"/>
              </a:schemeClr>
            </a:solidFill>
            <a:ln w="222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5" name="Group 14">
              <a:extLst>
                <a:ext uri="{FF2B5EF4-FFF2-40B4-BE49-F238E27FC236}">
                  <a16:creationId xmlns:a16="http://schemas.microsoft.com/office/drawing/2014/main" id="{9384D101-A321-C641-BDE0-6C16498E98D0}"/>
                </a:ext>
              </a:extLst>
            </p:cNvPr>
            <p:cNvGrpSpPr>
              <a:grpSpLocks noChangeAspect="1"/>
            </p:cNvGrpSpPr>
            <p:nvPr/>
          </p:nvGrpSpPr>
          <p:grpSpPr>
            <a:xfrm>
              <a:off x="2741630" y="3565812"/>
              <a:ext cx="1216303" cy="916588"/>
              <a:chOff x="248074" y="4298524"/>
              <a:chExt cx="2126379" cy="1602404"/>
            </a:xfrm>
          </p:grpSpPr>
          <p:sp>
            <p:nvSpPr>
              <p:cNvPr id="16" name="Rectangle 15">
                <a:extLst>
                  <a:ext uri="{FF2B5EF4-FFF2-40B4-BE49-F238E27FC236}">
                    <a16:creationId xmlns:a16="http://schemas.microsoft.com/office/drawing/2014/main" id="{88B4ED2D-71A0-D244-9AE4-4957A6FF41FA}"/>
                  </a:ext>
                </a:extLst>
              </p:cNvPr>
              <p:cNvSpPr/>
              <p:nvPr/>
            </p:nvSpPr>
            <p:spPr>
              <a:xfrm>
                <a:off x="248074" y="4298524"/>
                <a:ext cx="2126379" cy="160240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600"/>
              </a:p>
            </p:txBody>
          </p:sp>
          <p:pic>
            <p:nvPicPr>
              <p:cNvPr id="17" name="Picture 16" descr="A picture containing grass&#10;&#10;Description automatically generated">
                <a:extLst>
                  <a:ext uri="{FF2B5EF4-FFF2-40B4-BE49-F238E27FC236}">
                    <a16:creationId xmlns:a16="http://schemas.microsoft.com/office/drawing/2014/main" id="{45B74095-148A-3843-A4A7-257127E8E4EC}"/>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Blur radius="15"/>
                        </a14:imgEffect>
                        <a14:imgEffect>
                          <a14:sharpenSoften amount="-44000"/>
                        </a14:imgEffect>
                        <a14:imgEffect>
                          <a14:saturation sat="0"/>
                        </a14:imgEffect>
                        <a14:imgEffect>
                          <a14:brightnessContrast contrast="-31000"/>
                        </a14:imgEffect>
                      </a14:imgLayer>
                    </a14:imgProps>
                  </a:ext>
                  <a:ext uri="{28A0092B-C50C-407E-A947-70E740481C1C}">
                    <a14:useLocalDpi xmlns:a14="http://schemas.microsoft.com/office/drawing/2010/main" val="0"/>
                  </a:ext>
                </a:extLst>
              </a:blip>
              <a:stretch>
                <a:fillRect/>
              </a:stretch>
            </p:blipFill>
            <p:spPr>
              <a:xfrm>
                <a:off x="261499" y="4328999"/>
                <a:ext cx="2106820" cy="1553392"/>
              </a:xfrm>
              <a:prstGeom prst="rect">
                <a:avLst/>
              </a:prstGeom>
            </p:spPr>
          </p:pic>
        </p:grpSp>
        <p:sp>
          <p:nvSpPr>
            <p:cNvPr id="31" name="TextBox 30">
              <a:extLst>
                <a:ext uri="{FF2B5EF4-FFF2-40B4-BE49-F238E27FC236}">
                  <a16:creationId xmlns:a16="http://schemas.microsoft.com/office/drawing/2014/main" id="{2F26D13E-B1A3-8D4A-ADA1-259BD8C73EC6}"/>
                </a:ext>
              </a:extLst>
            </p:cNvPr>
            <p:cNvSpPr txBox="1"/>
            <p:nvPr/>
          </p:nvSpPr>
          <p:spPr>
            <a:xfrm>
              <a:off x="3892963" y="3775238"/>
              <a:ext cx="1198787" cy="584775"/>
            </a:xfrm>
            <a:prstGeom prst="rect">
              <a:avLst/>
            </a:prstGeom>
            <a:noFill/>
          </p:spPr>
          <p:txBody>
            <a:bodyPr wrap="square" rtlCol="0">
              <a:spAutoFit/>
            </a:bodyPr>
            <a:lstStyle/>
            <a:p>
              <a:pPr algn="ctr"/>
              <a:r>
                <a:rPr lang="en-US" sz="1600" b="1" dirty="0"/>
                <a:t>Ordinary Depth Map</a:t>
              </a:r>
            </a:p>
          </p:txBody>
        </p:sp>
      </p:grpSp>
      <p:grpSp>
        <p:nvGrpSpPr>
          <p:cNvPr id="37" name="Group 36">
            <a:extLst>
              <a:ext uri="{FF2B5EF4-FFF2-40B4-BE49-F238E27FC236}">
                <a16:creationId xmlns:a16="http://schemas.microsoft.com/office/drawing/2014/main" id="{60092EBB-6D14-AC42-A09F-8108C61059A9}"/>
              </a:ext>
            </a:extLst>
          </p:cNvPr>
          <p:cNvGrpSpPr/>
          <p:nvPr/>
        </p:nvGrpSpPr>
        <p:grpSpPr>
          <a:xfrm>
            <a:off x="2207826" y="1757707"/>
            <a:ext cx="1683637" cy="1961470"/>
            <a:chOff x="2766272" y="1970649"/>
            <a:chExt cx="2031847" cy="2367141"/>
          </a:xfrm>
        </p:grpSpPr>
        <p:grpSp>
          <p:nvGrpSpPr>
            <p:cNvPr id="21" name="Group 20">
              <a:extLst>
                <a:ext uri="{FF2B5EF4-FFF2-40B4-BE49-F238E27FC236}">
                  <a16:creationId xmlns:a16="http://schemas.microsoft.com/office/drawing/2014/main" id="{3C4C73E3-1172-7644-9113-84A672AC6C60}"/>
                </a:ext>
              </a:extLst>
            </p:cNvPr>
            <p:cNvGrpSpPr/>
            <p:nvPr/>
          </p:nvGrpSpPr>
          <p:grpSpPr>
            <a:xfrm>
              <a:off x="2766272" y="1970649"/>
              <a:ext cx="1669326" cy="2367141"/>
              <a:chOff x="4744473" y="1247836"/>
              <a:chExt cx="2725402" cy="3864677"/>
            </a:xfrm>
          </p:grpSpPr>
          <p:cxnSp>
            <p:nvCxnSpPr>
              <p:cNvPr id="22" name="Straight Connector 21">
                <a:extLst>
                  <a:ext uri="{FF2B5EF4-FFF2-40B4-BE49-F238E27FC236}">
                    <a16:creationId xmlns:a16="http://schemas.microsoft.com/office/drawing/2014/main" id="{336B0F29-6D5F-8B43-88F7-DBBD44169843}"/>
                  </a:ext>
                </a:extLst>
              </p:cNvPr>
              <p:cNvCxnSpPr>
                <a:cxnSpLocks/>
                <a:endCxn id="25" idx="1"/>
              </p:cNvCxnSpPr>
              <p:nvPr/>
            </p:nvCxnSpPr>
            <p:spPr>
              <a:xfrm flipH="1" flipV="1">
                <a:off x="4745293" y="1247836"/>
                <a:ext cx="2042372" cy="187331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AE2FEE-2E99-124C-A30F-400692C49703}"/>
                  </a:ext>
                </a:extLst>
              </p:cNvPr>
              <p:cNvCxnSpPr>
                <a:cxnSpLocks/>
              </p:cNvCxnSpPr>
              <p:nvPr/>
            </p:nvCxnSpPr>
            <p:spPr>
              <a:xfrm flipV="1">
                <a:off x="4744473" y="3390275"/>
                <a:ext cx="2054650" cy="172223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Graphic 23" descr="Web cam outline">
                <a:extLst>
                  <a:ext uri="{FF2B5EF4-FFF2-40B4-BE49-F238E27FC236}">
                    <a16:creationId xmlns:a16="http://schemas.microsoft.com/office/drawing/2014/main" id="{9F341606-A9C6-6C43-B37F-CCAF848099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5475" y="2855651"/>
                <a:ext cx="914400" cy="914400"/>
              </a:xfrm>
              <a:prstGeom prst="rect">
                <a:avLst/>
              </a:prstGeom>
            </p:spPr>
          </p:pic>
          <p:sp>
            <p:nvSpPr>
              <p:cNvPr id="25" name="Rectangle 31">
                <a:extLst>
                  <a:ext uri="{FF2B5EF4-FFF2-40B4-BE49-F238E27FC236}">
                    <a16:creationId xmlns:a16="http://schemas.microsoft.com/office/drawing/2014/main" id="{D8058B3C-45DB-1A47-AA83-20FD5D97D605}"/>
                  </a:ext>
                </a:extLst>
              </p:cNvPr>
              <p:cNvSpPr/>
              <p:nvPr/>
            </p:nvSpPr>
            <p:spPr>
              <a:xfrm rot="16200000">
                <a:off x="3842991" y="2150138"/>
                <a:ext cx="3839230" cy="2034626"/>
              </a:xfrm>
              <a:custGeom>
                <a:avLst/>
                <a:gdLst>
                  <a:gd name="connsiteX0" fmla="*/ 0 w 3530331"/>
                  <a:gd name="connsiteY0" fmla="*/ 0 h 2805067"/>
                  <a:gd name="connsiteX1" fmla="*/ 3530331 w 3530331"/>
                  <a:gd name="connsiteY1" fmla="*/ 0 h 2805067"/>
                  <a:gd name="connsiteX2" fmla="*/ 3530331 w 3530331"/>
                  <a:gd name="connsiteY2" fmla="*/ 2805067 h 2805067"/>
                  <a:gd name="connsiteX3" fmla="*/ 0 w 3530331"/>
                  <a:gd name="connsiteY3" fmla="*/ 2805067 h 2805067"/>
                  <a:gd name="connsiteX4" fmla="*/ 0 w 3530331"/>
                  <a:gd name="connsiteY4" fmla="*/ 0 h 2805067"/>
                  <a:gd name="connsiteX0" fmla="*/ 0 w 3716068"/>
                  <a:gd name="connsiteY0" fmla="*/ 185737 h 2805067"/>
                  <a:gd name="connsiteX1" fmla="*/ 3716068 w 3716068"/>
                  <a:gd name="connsiteY1" fmla="*/ 0 h 2805067"/>
                  <a:gd name="connsiteX2" fmla="*/ 3716068 w 3716068"/>
                  <a:gd name="connsiteY2" fmla="*/ 2805067 h 2805067"/>
                  <a:gd name="connsiteX3" fmla="*/ 185737 w 3716068"/>
                  <a:gd name="connsiteY3" fmla="*/ 2805067 h 2805067"/>
                  <a:gd name="connsiteX4" fmla="*/ 0 w 3716068"/>
                  <a:gd name="connsiteY4" fmla="*/ 185737 h 2805067"/>
                  <a:gd name="connsiteX0" fmla="*/ 0 w 3816080"/>
                  <a:gd name="connsiteY0" fmla="*/ 0 h 2619330"/>
                  <a:gd name="connsiteX1" fmla="*/ 3816080 w 3816080"/>
                  <a:gd name="connsiteY1" fmla="*/ 42863 h 2619330"/>
                  <a:gd name="connsiteX2" fmla="*/ 3716068 w 3816080"/>
                  <a:gd name="connsiteY2" fmla="*/ 2619330 h 2619330"/>
                  <a:gd name="connsiteX3" fmla="*/ 185737 w 3816080"/>
                  <a:gd name="connsiteY3" fmla="*/ 2619330 h 2619330"/>
                  <a:gd name="connsiteX4" fmla="*/ 0 w 3816080"/>
                  <a:gd name="connsiteY4" fmla="*/ 0 h 2619330"/>
                  <a:gd name="connsiteX0" fmla="*/ 0 w 3816080"/>
                  <a:gd name="connsiteY0" fmla="*/ 0 h 2619330"/>
                  <a:gd name="connsiteX1" fmla="*/ 3816080 w 3816080"/>
                  <a:gd name="connsiteY1" fmla="*/ 42863 h 2619330"/>
                  <a:gd name="connsiteX2" fmla="*/ 3015981 w 3816080"/>
                  <a:gd name="connsiteY2" fmla="*/ 2076405 h 2619330"/>
                  <a:gd name="connsiteX3" fmla="*/ 185737 w 3816080"/>
                  <a:gd name="connsiteY3" fmla="*/ 2619330 h 2619330"/>
                  <a:gd name="connsiteX4" fmla="*/ 0 w 3816080"/>
                  <a:gd name="connsiteY4" fmla="*/ 0 h 2619330"/>
                  <a:gd name="connsiteX0" fmla="*/ 0 w 3816080"/>
                  <a:gd name="connsiteY0" fmla="*/ 0 h 2619330"/>
                  <a:gd name="connsiteX1" fmla="*/ 3816080 w 3816080"/>
                  <a:gd name="connsiteY1" fmla="*/ 42863 h 2619330"/>
                  <a:gd name="connsiteX2" fmla="*/ 2087293 w 3816080"/>
                  <a:gd name="connsiteY2" fmla="*/ 2447880 h 2619330"/>
                  <a:gd name="connsiteX3" fmla="*/ 185737 w 3816080"/>
                  <a:gd name="connsiteY3" fmla="*/ 2619330 h 2619330"/>
                  <a:gd name="connsiteX4" fmla="*/ 0 w 3816080"/>
                  <a:gd name="connsiteY4" fmla="*/ 0 h 2619330"/>
                  <a:gd name="connsiteX0" fmla="*/ 0 w 3816080"/>
                  <a:gd name="connsiteY0" fmla="*/ 0 h 2447880"/>
                  <a:gd name="connsiteX1" fmla="*/ 3816080 w 3816080"/>
                  <a:gd name="connsiteY1" fmla="*/ 42863 h 2447880"/>
                  <a:gd name="connsiteX2" fmla="*/ 2087293 w 3816080"/>
                  <a:gd name="connsiteY2" fmla="*/ 2447880 h 2447880"/>
                  <a:gd name="connsiteX3" fmla="*/ 1357312 w 3816080"/>
                  <a:gd name="connsiteY3" fmla="*/ 2347867 h 2447880"/>
                  <a:gd name="connsiteX4" fmla="*/ 0 w 3816080"/>
                  <a:gd name="connsiteY4" fmla="*/ 0 h 2447880"/>
                  <a:gd name="connsiteX0" fmla="*/ 0 w 3816080"/>
                  <a:gd name="connsiteY0" fmla="*/ 0 h 2447880"/>
                  <a:gd name="connsiteX1" fmla="*/ 3816080 w 3816080"/>
                  <a:gd name="connsiteY1" fmla="*/ 42863 h 2447880"/>
                  <a:gd name="connsiteX2" fmla="*/ 2087293 w 3816080"/>
                  <a:gd name="connsiteY2" fmla="*/ 2447880 h 2447880"/>
                  <a:gd name="connsiteX3" fmla="*/ 1457324 w 3816080"/>
                  <a:gd name="connsiteY3" fmla="*/ 2447879 h 2447880"/>
                  <a:gd name="connsiteX4" fmla="*/ 0 w 3816080"/>
                  <a:gd name="connsiteY4" fmla="*/ 0 h 2447880"/>
                  <a:gd name="connsiteX0" fmla="*/ 0 w 3816080"/>
                  <a:gd name="connsiteY0" fmla="*/ 0 h 2690948"/>
                  <a:gd name="connsiteX1" fmla="*/ 3816080 w 3816080"/>
                  <a:gd name="connsiteY1" fmla="*/ 42863 h 2690948"/>
                  <a:gd name="connsiteX2" fmla="*/ 1902098 w 3816080"/>
                  <a:gd name="connsiteY2" fmla="*/ 2690948 h 2690948"/>
                  <a:gd name="connsiteX3" fmla="*/ 1457324 w 3816080"/>
                  <a:gd name="connsiteY3" fmla="*/ 2447879 h 2690948"/>
                  <a:gd name="connsiteX4" fmla="*/ 0 w 3816080"/>
                  <a:gd name="connsiteY4" fmla="*/ 0 h 2690948"/>
                  <a:gd name="connsiteX0" fmla="*/ 0 w 3816080"/>
                  <a:gd name="connsiteY0" fmla="*/ 0 h 2690948"/>
                  <a:gd name="connsiteX1" fmla="*/ 3816080 w 3816080"/>
                  <a:gd name="connsiteY1" fmla="*/ 42863 h 2690948"/>
                  <a:gd name="connsiteX2" fmla="*/ 1902098 w 3816080"/>
                  <a:gd name="connsiteY2" fmla="*/ 2690948 h 2690948"/>
                  <a:gd name="connsiteX3" fmla="*/ 1619370 w 3816080"/>
                  <a:gd name="connsiteY3" fmla="*/ 2679373 h 2690948"/>
                  <a:gd name="connsiteX4" fmla="*/ 0 w 3816080"/>
                  <a:gd name="connsiteY4" fmla="*/ 0 h 2690948"/>
                  <a:gd name="connsiteX0" fmla="*/ 0 w 3711908"/>
                  <a:gd name="connsiteY0" fmla="*/ 0 h 2690948"/>
                  <a:gd name="connsiteX1" fmla="*/ 3711908 w 3711908"/>
                  <a:gd name="connsiteY1" fmla="*/ 818367 h 2690948"/>
                  <a:gd name="connsiteX2" fmla="*/ 1902098 w 3711908"/>
                  <a:gd name="connsiteY2" fmla="*/ 2690948 h 2690948"/>
                  <a:gd name="connsiteX3" fmla="*/ 1619370 w 3711908"/>
                  <a:gd name="connsiteY3" fmla="*/ 2679373 h 2690948"/>
                  <a:gd name="connsiteX4" fmla="*/ 0 w 3711908"/>
                  <a:gd name="connsiteY4" fmla="*/ 0 h 2690948"/>
                  <a:gd name="connsiteX0" fmla="*/ 0 w 3769782"/>
                  <a:gd name="connsiteY0" fmla="*/ 0 h 2031191"/>
                  <a:gd name="connsiteX1" fmla="*/ 3769782 w 3769782"/>
                  <a:gd name="connsiteY1" fmla="*/ 158610 h 2031191"/>
                  <a:gd name="connsiteX2" fmla="*/ 1959972 w 3769782"/>
                  <a:gd name="connsiteY2" fmla="*/ 2031191 h 2031191"/>
                  <a:gd name="connsiteX3" fmla="*/ 1677244 w 3769782"/>
                  <a:gd name="connsiteY3" fmla="*/ 2019616 h 2031191"/>
                  <a:gd name="connsiteX4" fmla="*/ 0 w 3769782"/>
                  <a:gd name="connsiteY4" fmla="*/ 0 h 2031191"/>
                  <a:gd name="connsiteX0" fmla="*/ 0 w 3839230"/>
                  <a:gd name="connsiteY0" fmla="*/ 3435 h 2034626"/>
                  <a:gd name="connsiteX1" fmla="*/ 3839230 w 3839230"/>
                  <a:gd name="connsiteY1" fmla="*/ 0 h 2034626"/>
                  <a:gd name="connsiteX2" fmla="*/ 1959972 w 3839230"/>
                  <a:gd name="connsiteY2" fmla="*/ 2034626 h 2034626"/>
                  <a:gd name="connsiteX3" fmla="*/ 1677244 w 3839230"/>
                  <a:gd name="connsiteY3" fmla="*/ 2023051 h 2034626"/>
                  <a:gd name="connsiteX4" fmla="*/ 0 w 3839230"/>
                  <a:gd name="connsiteY4" fmla="*/ 3435 h 203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230" h="2034626">
                    <a:moveTo>
                      <a:pt x="0" y="3435"/>
                    </a:moveTo>
                    <a:lnTo>
                      <a:pt x="3839230" y="0"/>
                    </a:lnTo>
                    <a:lnTo>
                      <a:pt x="1959972" y="2034626"/>
                    </a:lnTo>
                    <a:lnTo>
                      <a:pt x="1677244" y="2023051"/>
                    </a:lnTo>
                    <a:lnTo>
                      <a:pt x="0" y="3435"/>
                    </a:lnTo>
                    <a:close/>
                  </a:path>
                </a:pathLst>
              </a:custGeom>
              <a:solidFill>
                <a:schemeClr val="accent4">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FBA3881C-F693-A344-8FF3-EC7F23563DDE}"/>
                </a:ext>
              </a:extLst>
            </p:cNvPr>
            <p:cNvSpPr txBox="1"/>
            <p:nvPr/>
          </p:nvSpPr>
          <p:spPr>
            <a:xfrm>
              <a:off x="3529197" y="2127322"/>
              <a:ext cx="1268922" cy="668576"/>
            </a:xfrm>
            <a:prstGeom prst="rect">
              <a:avLst/>
            </a:prstGeom>
            <a:noFill/>
          </p:spPr>
          <p:txBody>
            <a:bodyPr wrap="square" rtlCol="0">
              <a:spAutoFit/>
            </a:bodyPr>
            <a:lstStyle/>
            <a:p>
              <a:pPr algn="ctr"/>
              <a:r>
                <a:rPr lang="en-US" sz="1500" b="1" dirty="0" err="1"/>
                <a:t>iToF</a:t>
              </a:r>
              <a:r>
                <a:rPr lang="en-US" sz="1500" b="1" dirty="0"/>
                <a:t> Depth Camera</a:t>
              </a:r>
            </a:p>
          </p:txBody>
        </p:sp>
      </p:grpSp>
      <p:grpSp>
        <p:nvGrpSpPr>
          <p:cNvPr id="6" name="Group 5">
            <a:extLst>
              <a:ext uri="{FF2B5EF4-FFF2-40B4-BE49-F238E27FC236}">
                <a16:creationId xmlns:a16="http://schemas.microsoft.com/office/drawing/2014/main" id="{755E219D-F281-A44C-927D-47BEBE4740D2}"/>
              </a:ext>
            </a:extLst>
          </p:cNvPr>
          <p:cNvGrpSpPr/>
          <p:nvPr/>
        </p:nvGrpSpPr>
        <p:grpSpPr>
          <a:xfrm>
            <a:off x="3604486" y="2535230"/>
            <a:ext cx="2758790" cy="1382477"/>
            <a:chOff x="3604486" y="2535230"/>
            <a:chExt cx="2758790" cy="1382477"/>
          </a:xfrm>
        </p:grpSpPr>
        <p:grpSp>
          <p:nvGrpSpPr>
            <p:cNvPr id="18" name="Group 17">
              <a:extLst>
                <a:ext uri="{FF2B5EF4-FFF2-40B4-BE49-F238E27FC236}">
                  <a16:creationId xmlns:a16="http://schemas.microsoft.com/office/drawing/2014/main" id="{16831249-A8BD-9741-94D9-109B3478FEBB}"/>
                </a:ext>
              </a:extLst>
            </p:cNvPr>
            <p:cNvGrpSpPr>
              <a:grpSpLocks noChangeAspect="1"/>
            </p:cNvGrpSpPr>
            <p:nvPr/>
          </p:nvGrpSpPr>
          <p:grpSpPr>
            <a:xfrm>
              <a:off x="5192282" y="2535230"/>
              <a:ext cx="1066827" cy="803940"/>
              <a:chOff x="8263211" y="4827141"/>
              <a:chExt cx="2126388" cy="1602404"/>
            </a:xfrm>
          </p:grpSpPr>
          <p:pic>
            <p:nvPicPr>
              <p:cNvPr id="19" name="Picture 18" descr="A picture containing grass&#10;&#10;Description automatically generated">
                <a:extLst>
                  <a:ext uri="{FF2B5EF4-FFF2-40B4-BE49-F238E27FC236}">
                    <a16:creationId xmlns:a16="http://schemas.microsoft.com/office/drawing/2014/main" id="{CA8BF8B9-5871-4644-ABF8-BC5424740BBA}"/>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263211" y="4857265"/>
                <a:ext cx="2126388" cy="1572280"/>
              </a:xfrm>
              <a:prstGeom prst="rect">
                <a:avLst/>
              </a:prstGeom>
            </p:spPr>
          </p:pic>
          <p:sp>
            <p:nvSpPr>
              <p:cNvPr id="20" name="Rectangle 19">
                <a:extLst>
                  <a:ext uri="{FF2B5EF4-FFF2-40B4-BE49-F238E27FC236}">
                    <a16:creationId xmlns:a16="http://schemas.microsoft.com/office/drawing/2014/main" id="{BB794E17-50FF-3540-8815-38E48BA02372}"/>
                  </a:ext>
                </a:extLst>
              </p:cNvPr>
              <p:cNvSpPr/>
              <p:nvPr/>
            </p:nvSpPr>
            <p:spPr>
              <a:xfrm>
                <a:off x="8263216" y="4827141"/>
                <a:ext cx="2126379" cy="160240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grpSp>
        <p:sp>
          <p:nvSpPr>
            <p:cNvPr id="27" name="Right Arrow 26">
              <a:extLst>
                <a:ext uri="{FF2B5EF4-FFF2-40B4-BE49-F238E27FC236}">
                  <a16:creationId xmlns:a16="http://schemas.microsoft.com/office/drawing/2014/main" id="{8913C63E-8FBF-8149-BC0E-FA6FF46CE63B}"/>
                </a:ext>
              </a:extLst>
            </p:cNvPr>
            <p:cNvSpPr>
              <a:spLocks noChangeAspect="1"/>
            </p:cNvSpPr>
            <p:nvPr/>
          </p:nvSpPr>
          <p:spPr>
            <a:xfrm flipV="1">
              <a:off x="3604486" y="2803543"/>
              <a:ext cx="1487264" cy="234283"/>
            </a:xfrm>
            <a:prstGeom prst="rightArrow">
              <a:avLst>
                <a:gd name="adj1" fmla="val 43818"/>
                <a:gd name="adj2" fmla="val 89056"/>
              </a:avLst>
            </a:prstGeom>
            <a:solidFill>
              <a:schemeClr val="bg2">
                <a:lumMod val="50000"/>
                <a:alpha val="51300"/>
              </a:schemeClr>
            </a:solid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A4734D-2C15-F841-9D92-EB3C08C4CB14}"/>
                </a:ext>
              </a:extLst>
            </p:cNvPr>
            <p:cNvSpPr txBox="1"/>
            <p:nvPr/>
          </p:nvSpPr>
          <p:spPr>
            <a:xfrm>
              <a:off x="5091750" y="3354283"/>
              <a:ext cx="1271526" cy="563424"/>
            </a:xfrm>
            <a:prstGeom prst="rect">
              <a:avLst/>
            </a:prstGeom>
            <a:noFill/>
          </p:spPr>
          <p:txBody>
            <a:bodyPr wrap="square" rtlCol="0">
              <a:spAutoFit/>
            </a:bodyPr>
            <a:lstStyle/>
            <a:p>
              <a:pPr algn="ctr"/>
              <a:r>
                <a:rPr lang="en-US" sz="1400" b="1" i="1" dirty="0" err="1"/>
                <a:t>UltraDepth</a:t>
              </a:r>
              <a:r>
                <a:rPr lang="en-US" sz="1400" b="1" dirty="0"/>
                <a:t> M</a:t>
              </a:r>
              <a:r>
                <a:rPr lang="en-US" altLang="zh-CN" sz="1400" b="1" dirty="0"/>
                <a:t>ap</a:t>
              </a:r>
              <a:endParaRPr lang="en-US" sz="1400" b="1" dirty="0"/>
            </a:p>
          </p:txBody>
        </p:sp>
      </p:grpSp>
      <p:grpSp>
        <p:nvGrpSpPr>
          <p:cNvPr id="5" name="Group 4">
            <a:extLst>
              <a:ext uri="{FF2B5EF4-FFF2-40B4-BE49-F238E27FC236}">
                <a16:creationId xmlns:a16="http://schemas.microsoft.com/office/drawing/2014/main" id="{92266419-1F23-0141-AACC-325CD670B18C}"/>
              </a:ext>
            </a:extLst>
          </p:cNvPr>
          <p:cNvGrpSpPr/>
          <p:nvPr/>
        </p:nvGrpSpPr>
        <p:grpSpPr>
          <a:xfrm>
            <a:off x="3381408" y="1525150"/>
            <a:ext cx="2516932" cy="1189331"/>
            <a:chOff x="4391921" y="1986439"/>
            <a:chExt cx="2516932" cy="1189331"/>
          </a:xfrm>
        </p:grpSpPr>
        <p:sp>
          <p:nvSpPr>
            <p:cNvPr id="28" name="TextBox 27">
              <a:extLst>
                <a:ext uri="{FF2B5EF4-FFF2-40B4-BE49-F238E27FC236}">
                  <a16:creationId xmlns:a16="http://schemas.microsoft.com/office/drawing/2014/main" id="{3DD8FF5B-9D4C-8B4E-BF54-0523B8ADBB58}"/>
                </a:ext>
              </a:extLst>
            </p:cNvPr>
            <p:cNvSpPr txBox="1"/>
            <p:nvPr/>
          </p:nvSpPr>
          <p:spPr>
            <a:xfrm>
              <a:off x="5671071" y="1986439"/>
              <a:ext cx="1237782" cy="584775"/>
            </a:xfrm>
            <a:prstGeom prst="rect">
              <a:avLst/>
            </a:prstGeom>
            <a:noFill/>
          </p:spPr>
          <p:txBody>
            <a:bodyPr wrap="square" rtlCol="0">
              <a:spAutoFit/>
            </a:bodyPr>
            <a:lstStyle/>
            <a:p>
              <a:r>
                <a:rPr lang="en-US" altLang="zh-CN" sz="1600" b="1" i="1" dirty="0"/>
                <a:t>Distorting IR Source</a:t>
              </a:r>
              <a:endParaRPr lang="en-US" sz="1600" b="1" i="1" dirty="0"/>
            </a:p>
          </p:txBody>
        </p:sp>
        <p:pic>
          <p:nvPicPr>
            <p:cNvPr id="33" name="Graphic 32" descr="Fluorescent Light Blub outline">
              <a:extLst>
                <a:ext uri="{FF2B5EF4-FFF2-40B4-BE49-F238E27FC236}">
                  <a16:creationId xmlns:a16="http://schemas.microsoft.com/office/drawing/2014/main" id="{9E0B481B-95B0-B24F-8BF5-69D031BE94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213565" y="2010758"/>
              <a:ext cx="560076" cy="560076"/>
            </a:xfrm>
            <a:prstGeom prst="rect">
              <a:avLst/>
            </a:prstGeom>
          </p:spPr>
        </p:pic>
        <p:grpSp>
          <p:nvGrpSpPr>
            <p:cNvPr id="34" name="Group 33">
              <a:extLst>
                <a:ext uri="{FF2B5EF4-FFF2-40B4-BE49-F238E27FC236}">
                  <a16:creationId xmlns:a16="http://schemas.microsoft.com/office/drawing/2014/main" id="{1B972324-F366-8442-A903-8A77C3F47362}"/>
                </a:ext>
              </a:extLst>
            </p:cNvPr>
            <p:cNvGrpSpPr/>
            <p:nvPr/>
          </p:nvGrpSpPr>
          <p:grpSpPr>
            <a:xfrm rot="470817">
              <a:off x="4391921" y="2399295"/>
              <a:ext cx="905850" cy="776475"/>
              <a:chOff x="6777357" y="1870161"/>
              <a:chExt cx="1478924" cy="1267701"/>
            </a:xfrm>
          </p:grpSpPr>
          <p:cxnSp>
            <p:nvCxnSpPr>
              <p:cNvPr id="35" name="Straight Arrow Connector 34">
                <a:extLst>
                  <a:ext uri="{FF2B5EF4-FFF2-40B4-BE49-F238E27FC236}">
                    <a16:creationId xmlns:a16="http://schemas.microsoft.com/office/drawing/2014/main" id="{BBE6A4A8-F4ED-9446-813E-483DABD6489D}"/>
                  </a:ext>
                </a:extLst>
              </p:cNvPr>
              <p:cNvCxnSpPr>
                <a:cxnSpLocks/>
              </p:cNvCxnSpPr>
              <p:nvPr/>
            </p:nvCxnSpPr>
            <p:spPr>
              <a:xfrm flipH="1">
                <a:off x="6777357" y="1870161"/>
                <a:ext cx="1352323" cy="1117406"/>
              </a:xfrm>
              <a:prstGeom prst="straightConnector1">
                <a:avLst/>
              </a:prstGeom>
              <a:ln w="41275">
                <a:solidFill>
                  <a:srgbClr val="FF4B4B"/>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25BBD49-2D43-264A-B1F3-2BDDC10DE396}"/>
                  </a:ext>
                </a:extLst>
              </p:cNvPr>
              <p:cNvCxnSpPr>
                <a:cxnSpLocks/>
              </p:cNvCxnSpPr>
              <p:nvPr/>
            </p:nvCxnSpPr>
            <p:spPr>
              <a:xfrm flipH="1">
                <a:off x="6894686" y="1995726"/>
                <a:ext cx="1361595" cy="1142136"/>
              </a:xfrm>
              <a:prstGeom prst="straightConnector1">
                <a:avLst/>
              </a:prstGeom>
              <a:ln w="41275">
                <a:solidFill>
                  <a:srgbClr val="FF4B4B"/>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5F977B9B-9597-E544-917C-5B6B3E76947C}"/>
              </a:ext>
            </a:extLst>
          </p:cNvPr>
          <p:cNvGrpSpPr/>
          <p:nvPr/>
        </p:nvGrpSpPr>
        <p:grpSpPr>
          <a:xfrm>
            <a:off x="7230036" y="1563820"/>
            <a:ext cx="4005861" cy="1045421"/>
            <a:chOff x="2192553" y="4562958"/>
            <a:chExt cx="4005861" cy="1045421"/>
          </a:xfrm>
        </p:grpSpPr>
        <p:pic>
          <p:nvPicPr>
            <p:cNvPr id="53" name="Picture 52" descr="A picture containing text&#10;&#10;Description automatically generated">
              <a:extLst>
                <a:ext uri="{FF2B5EF4-FFF2-40B4-BE49-F238E27FC236}">
                  <a16:creationId xmlns:a16="http://schemas.microsoft.com/office/drawing/2014/main" id="{03D543D4-1ACE-F449-9917-E41EA729A0E4}"/>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4913332" y="4562958"/>
              <a:ext cx="1285082" cy="1028066"/>
            </a:xfrm>
            <a:prstGeom prst="rect">
              <a:avLst/>
            </a:prstGeom>
          </p:spPr>
        </p:pic>
        <p:pic>
          <p:nvPicPr>
            <p:cNvPr id="47" name="Picture 46" descr="A silhouette of a person&#10;&#10;Description automatically generated with low confidence">
              <a:extLst>
                <a:ext uri="{FF2B5EF4-FFF2-40B4-BE49-F238E27FC236}">
                  <a16:creationId xmlns:a16="http://schemas.microsoft.com/office/drawing/2014/main" id="{A6559AA7-8F4D-A146-AA5E-B3D3A0F363B4}"/>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192553" y="4580313"/>
              <a:ext cx="1285082" cy="1028066"/>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5E7A98D9-059A-C542-98CA-EAFA9CE53090}"/>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3545659" y="4580313"/>
              <a:ext cx="1285082" cy="1028066"/>
            </a:xfrm>
            <a:prstGeom prst="rect">
              <a:avLst/>
            </a:prstGeom>
          </p:spPr>
        </p:pic>
      </p:grpSp>
      <p:grpSp>
        <p:nvGrpSpPr>
          <p:cNvPr id="56" name="Group 55">
            <a:extLst>
              <a:ext uri="{FF2B5EF4-FFF2-40B4-BE49-F238E27FC236}">
                <a16:creationId xmlns:a16="http://schemas.microsoft.com/office/drawing/2014/main" id="{ED75CF7D-7605-CF45-BE63-EB972D86D20E}"/>
              </a:ext>
            </a:extLst>
          </p:cNvPr>
          <p:cNvGrpSpPr/>
          <p:nvPr/>
        </p:nvGrpSpPr>
        <p:grpSpPr>
          <a:xfrm>
            <a:off x="7230036" y="2838799"/>
            <a:ext cx="4005858" cy="1030644"/>
            <a:chOff x="2192553" y="5692314"/>
            <a:chExt cx="4005858" cy="1030644"/>
          </a:xfrm>
        </p:grpSpPr>
        <p:pic>
          <p:nvPicPr>
            <p:cNvPr id="52" name="Picture 51" descr="A picture containing text, indoor&#10;&#10;Description automatically generated">
              <a:extLst>
                <a:ext uri="{FF2B5EF4-FFF2-40B4-BE49-F238E27FC236}">
                  <a16:creationId xmlns:a16="http://schemas.microsoft.com/office/drawing/2014/main" id="{D53FFA2C-A975-C74E-984C-47B9DC8C1719}"/>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4913329" y="5692314"/>
              <a:ext cx="1285082" cy="1028066"/>
            </a:xfrm>
            <a:prstGeom prst="rect">
              <a:avLst/>
            </a:prstGeom>
          </p:spPr>
        </p:pic>
        <p:pic>
          <p:nvPicPr>
            <p:cNvPr id="46" name="Picture 45" descr="A picture containing wall, indoor, person&#10;&#10;Description automatically generated">
              <a:extLst>
                <a:ext uri="{FF2B5EF4-FFF2-40B4-BE49-F238E27FC236}">
                  <a16:creationId xmlns:a16="http://schemas.microsoft.com/office/drawing/2014/main" id="{E6DC1799-637B-5845-8A14-4F0BD2A23712}"/>
                </a:ext>
              </a:extLst>
            </p:cNvPr>
            <p:cNvPicPr>
              <a:picLocks/>
            </p:cNvPicPr>
            <p:nvPr/>
          </p:nvPicPr>
          <p:blipFill>
            <a:blip r:embed="rId15">
              <a:extLst>
                <a:ext uri="{28A0092B-C50C-407E-A947-70E740481C1C}">
                  <a14:useLocalDpi xmlns:a14="http://schemas.microsoft.com/office/drawing/2010/main" val="0"/>
                </a:ext>
              </a:extLst>
            </a:blip>
            <a:stretch>
              <a:fillRect/>
            </a:stretch>
          </p:blipFill>
          <p:spPr>
            <a:xfrm>
              <a:off x="2192553" y="5694892"/>
              <a:ext cx="1285082" cy="1028066"/>
            </a:xfrm>
            <a:prstGeom prst="rect">
              <a:avLst/>
            </a:prstGeom>
          </p:spPr>
        </p:pic>
        <p:pic>
          <p:nvPicPr>
            <p:cNvPr id="49" name="Picture 48" descr="A sign on a wall&#10;&#10;Description automatically generated with medium confidence">
              <a:extLst>
                <a:ext uri="{FF2B5EF4-FFF2-40B4-BE49-F238E27FC236}">
                  <a16:creationId xmlns:a16="http://schemas.microsoft.com/office/drawing/2014/main" id="{5B2A573E-275E-A842-8DA3-7233B83CAB57}"/>
                </a:ext>
              </a:extLst>
            </p:cNvPr>
            <p:cNvPicPr>
              <a:picLocks/>
            </p:cNvPicPr>
            <p:nvPr/>
          </p:nvPicPr>
          <p:blipFill>
            <a:blip r:embed="rId16">
              <a:extLst>
                <a:ext uri="{28A0092B-C50C-407E-A947-70E740481C1C}">
                  <a14:useLocalDpi xmlns:a14="http://schemas.microsoft.com/office/drawing/2010/main" val="0"/>
                </a:ext>
              </a:extLst>
            </a:blip>
            <a:stretch>
              <a:fillRect/>
            </a:stretch>
          </p:blipFill>
          <p:spPr>
            <a:xfrm>
              <a:off x="3545055" y="5694892"/>
              <a:ext cx="1285082" cy="1028066"/>
            </a:xfrm>
            <a:prstGeom prst="rect">
              <a:avLst/>
            </a:prstGeom>
          </p:spPr>
        </p:pic>
      </p:grpSp>
      <p:sp>
        <p:nvSpPr>
          <p:cNvPr id="58" name="TextBox 57">
            <a:extLst>
              <a:ext uri="{FF2B5EF4-FFF2-40B4-BE49-F238E27FC236}">
                <a16:creationId xmlns:a16="http://schemas.microsoft.com/office/drawing/2014/main" id="{2DC91D60-E61E-4A49-88F1-86C5B5F282BA}"/>
              </a:ext>
            </a:extLst>
          </p:cNvPr>
          <p:cNvSpPr txBox="1"/>
          <p:nvPr/>
        </p:nvSpPr>
        <p:spPr>
          <a:xfrm>
            <a:off x="1125207" y="5088151"/>
            <a:ext cx="10476138" cy="461665"/>
          </a:xfrm>
          <a:prstGeom prst="rect">
            <a:avLst/>
          </a:prstGeom>
          <a:noFill/>
        </p:spPr>
        <p:txBody>
          <a:bodyPr wrap="none" rtlCol="0">
            <a:spAutoFit/>
          </a:bodyPr>
          <a:lstStyle/>
          <a:p>
            <a:pPr marL="285750" lvl="0" indent="-285750">
              <a:buFont typeface="Arial" panose="020B0604020202020204" pitchFamily="34" charset="0"/>
              <a:buChar char="•"/>
              <a:defRPr/>
            </a:pPr>
            <a:r>
              <a:rPr lang="en-HK" sz="2400" i="1" dirty="0" err="1"/>
              <a:t>UltraDepth</a:t>
            </a:r>
            <a:r>
              <a:rPr lang="en-HK" sz="2400" dirty="0"/>
              <a:t> is designed to expose high-resolution texture from the depth maps</a:t>
            </a:r>
          </a:p>
        </p:txBody>
      </p:sp>
      <p:sp>
        <p:nvSpPr>
          <p:cNvPr id="59" name="TextBox 58">
            <a:extLst>
              <a:ext uri="{FF2B5EF4-FFF2-40B4-BE49-F238E27FC236}">
                <a16:creationId xmlns:a16="http://schemas.microsoft.com/office/drawing/2014/main" id="{13F9E55D-7FD9-BD47-AA01-A266807466C1}"/>
              </a:ext>
            </a:extLst>
          </p:cNvPr>
          <p:cNvSpPr txBox="1"/>
          <p:nvPr/>
        </p:nvSpPr>
        <p:spPr>
          <a:xfrm>
            <a:off x="1108605" y="5577462"/>
            <a:ext cx="7511480" cy="461665"/>
          </a:xfrm>
          <a:prstGeom prst="rect">
            <a:avLst/>
          </a:prstGeom>
          <a:noFill/>
        </p:spPr>
        <p:txBody>
          <a:bodyPr wrap="none" rtlCol="0">
            <a:spAutoFit/>
          </a:bodyPr>
          <a:lstStyle/>
          <a:p>
            <a:pPr marL="285750" lvl="0" indent="-285750">
              <a:buFont typeface="Arial" panose="020B0604020202020204" pitchFamily="34" charset="0"/>
              <a:buChar char="•"/>
              <a:defRPr/>
            </a:pPr>
            <a:r>
              <a:rPr lang="en-HK" sz="2400" i="1" dirty="0" err="1"/>
              <a:t>UltraDepth</a:t>
            </a:r>
            <a:r>
              <a:rPr lang="en-HK" sz="2400" dirty="0"/>
              <a:t> is realized by introducing distorting IR source</a:t>
            </a:r>
          </a:p>
        </p:txBody>
      </p:sp>
      <p:pic>
        <p:nvPicPr>
          <p:cNvPr id="2" name="Picture 1">
            <a:extLst>
              <a:ext uri="{FF2B5EF4-FFF2-40B4-BE49-F238E27FC236}">
                <a16:creationId xmlns:a16="http://schemas.microsoft.com/office/drawing/2014/main" id="{F8EE85D5-1FE2-E543-AA4E-9F79D37EF037}"/>
              </a:ext>
            </a:extLst>
          </p:cNvPr>
          <p:cNvPicPr>
            <a:picLocks noChangeAspect="1"/>
          </p:cNvPicPr>
          <p:nvPr/>
        </p:nvPicPr>
        <p:blipFill>
          <a:blip r:embed="rId17"/>
          <a:stretch>
            <a:fillRect/>
          </a:stretch>
        </p:blipFill>
        <p:spPr>
          <a:xfrm>
            <a:off x="102507" y="1878299"/>
            <a:ext cx="2235200" cy="1587500"/>
          </a:xfrm>
          <a:prstGeom prst="rect">
            <a:avLst/>
          </a:prstGeom>
        </p:spPr>
      </p:pic>
      <p:sp>
        <p:nvSpPr>
          <p:cNvPr id="3" name="Slide Number Placeholder 2">
            <a:extLst>
              <a:ext uri="{FF2B5EF4-FFF2-40B4-BE49-F238E27FC236}">
                <a16:creationId xmlns:a16="http://schemas.microsoft.com/office/drawing/2014/main" id="{EB94D310-5D2E-DC43-99CC-9DC586F97E68}"/>
              </a:ext>
            </a:extLst>
          </p:cNvPr>
          <p:cNvSpPr>
            <a:spLocks noGrp="1"/>
          </p:cNvSpPr>
          <p:nvPr>
            <p:ph type="sldNum" sz="quarter" idx="12"/>
          </p:nvPr>
        </p:nvSpPr>
        <p:spPr/>
        <p:txBody>
          <a:bodyPr/>
          <a:lstStyle/>
          <a:p>
            <a:fld id="{FB4528FC-90C6-BD4E-B8A6-B6E7D1650F73}" type="slidenum">
              <a:rPr lang="en-US" smtClean="0"/>
              <a:t>4</a:t>
            </a:fld>
            <a:endParaRPr lang="en-US"/>
          </a:p>
        </p:txBody>
      </p:sp>
      <p:grpSp>
        <p:nvGrpSpPr>
          <p:cNvPr id="44" name="Group 43">
            <a:extLst>
              <a:ext uri="{FF2B5EF4-FFF2-40B4-BE49-F238E27FC236}">
                <a16:creationId xmlns:a16="http://schemas.microsoft.com/office/drawing/2014/main" id="{29024F5A-BC44-4149-8421-71D23C1CE602}"/>
              </a:ext>
            </a:extLst>
          </p:cNvPr>
          <p:cNvGrpSpPr>
            <a:grpSpLocks noChangeAspect="1"/>
          </p:cNvGrpSpPr>
          <p:nvPr/>
        </p:nvGrpSpPr>
        <p:grpSpPr>
          <a:xfrm>
            <a:off x="2743714" y="3565590"/>
            <a:ext cx="1216303" cy="916588"/>
            <a:chOff x="248074" y="4298524"/>
            <a:chExt cx="2126379" cy="1602404"/>
          </a:xfrm>
        </p:grpSpPr>
        <p:sp>
          <p:nvSpPr>
            <p:cNvPr id="45" name="Rectangle 44">
              <a:extLst>
                <a:ext uri="{FF2B5EF4-FFF2-40B4-BE49-F238E27FC236}">
                  <a16:creationId xmlns:a16="http://schemas.microsoft.com/office/drawing/2014/main" id="{4EFB94C3-E6D0-2540-99A9-068974FD0C6A}"/>
                </a:ext>
              </a:extLst>
            </p:cNvPr>
            <p:cNvSpPr/>
            <p:nvPr/>
          </p:nvSpPr>
          <p:spPr>
            <a:xfrm>
              <a:off x="248074" y="4298524"/>
              <a:ext cx="2126379" cy="160240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600"/>
            </a:p>
          </p:txBody>
        </p:sp>
        <p:pic>
          <p:nvPicPr>
            <p:cNvPr id="50" name="Picture 49" descr="A picture containing grass&#10;&#10;Description automatically generated">
              <a:extLst>
                <a:ext uri="{FF2B5EF4-FFF2-40B4-BE49-F238E27FC236}">
                  <a16:creationId xmlns:a16="http://schemas.microsoft.com/office/drawing/2014/main" id="{9153C8D0-174A-4E46-A33C-912A698619AF}"/>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Blur radius="15"/>
                      </a14:imgEffect>
                      <a14:imgEffect>
                        <a14:sharpenSoften amount="-44000"/>
                      </a14:imgEffect>
                      <a14:imgEffect>
                        <a14:saturation sat="0"/>
                      </a14:imgEffect>
                      <a14:imgEffect>
                        <a14:brightnessContrast contrast="-31000"/>
                      </a14:imgEffect>
                    </a14:imgLayer>
                  </a14:imgProps>
                </a:ext>
                <a:ext uri="{28A0092B-C50C-407E-A947-70E740481C1C}">
                  <a14:useLocalDpi xmlns:a14="http://schemas.microsoft.com/office/drawing/2010/main" val="0"/>
                </a:ext>
              </a:extLst>
            </a:blip>
            <a:stretch>
              <a:fillRect/>
            </a:stretch>
          </p:blipFill>
          <p:spPr>
            <a:xfrm>
              <a:off x="261499" y="4328999"/>
              <a:ext cx="2106820" cy="1553392"/>
            </a:xfrm>
            <a:prstGeom prst="rect">
              <a:avLst/>
            </a:prstGeom>
          </p:spPr>
        </p:pic>
      </p:grpSp>
      <p:grpSp>
        <p:nvGrpSpPr>
          <p:cNvPr id="51" name="Group 50">
            <a:extLst>
              <a:ext uri="{FF2B5EF4-FFF2-40B4-BE49-F238E27FC236}">
                <a16:creationId xmlns:a16="http://schemas.microsoft.com/office/drawing/2014/main" id="{3A32F2E1-54E9-D148-BC92-6C05504AD04D}"/>
              </a:ext>
            </a:extLst>
          </p:cNvPr>
          <p:cNvGrpSpPr>
            <a:grpSpLocks noChangeAspect="1"/>
          </p:cNvGrpSpPr>
          <p:nvPr/>
        </p:nvGrpSpPr>
        <p:grpSpPr>
          <a:xfrm>
            <a:off x="5192280" y="2532252"/>
            <a:ext cx="1066827" cy="803940"/>
            <a:chOff x="8263211" y="4827141"/>
            <a:chExt cx="2126388" cy="1602404"/>
          </a:xfrm>
        </p:grpSpPr>
        <p:pic>
          <p:nvPicPr>
            <p:cNvPr id="54" name="Picture 53" descr="A picture containing grass&#10;&#10;Description automatically generated">
              <a:extLst>
                <a:ext uri="{FF2B5EF4-FFF2-40B4-BE49-F238E27FC236}">
                  <a16:creationId xmlns:a16="http://schemas.microsoft.com/office/drawing/2014/main" id="{157C3443-66F1-2E4C-91D4-FC23C328145D}"/>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263211" y="4857265"/>
              <a:ext cx="2126388" cy="1572280"/>
            </a:xfrm>
            <a:prstGeom prst="rect">
              <a:avLst/>
            </a:prstGeom>
          </p:spPr>
        </p:pic>
        <p:sp>
          <p:nvSpPr>
            <p:cNvPr id="55" name="Rectangle 54">
              <a:extLst>
                <a:ext uri="{FF2B5EF4-FFF2-40B4-BE49-F238E27FC236}">
                  <a16:creationId xmlns:a16="http://schemas.microsoft.com/office/drawing/2014/main" id="{B27CFC45-4350-1F42-87BB-20A52AD4458A}"/>
                </a:ext>
              </a:extLst>
            </p:cNvPr>
            <p:cNvSpPr/>
            <p:nvPr/>
          </p:nvSpPr>
          <p:spPr>
            <a:xfrm>
              <a:off x="8263216" y="4827141"/>
              <a:ext cx="2126379" cy="160240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grpSp>
    </p:spTree>
    <p:custDataLst>
      <p:tags r:id="rId1"/>
    </p:custDataLst>
    <p:extLst>
      <p:ext uri="{BB962C8B-B14F-4D97-AF65-F5344CB8AC3E}">
        <p14:creationId xmlns:p14="http://schemas.microsoft.com/office/powerpoint/2010/main" val="386714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par>
                          <p:cTn id="11" fill="hold">
                            <p:stCondLst>
                              <p:cond delay="500"/>
                            </p:stCondLst>
                            <p:childTnLst>
                              <p:par>
                                <p:cTn id="12" presetID="0" presetClass="path" presetSubtype="0" accel="50000" decel="50000" fill="hold" nodeType="afterEffect">
                                  <p:stCondLst>
                                    <p:cond delay="0"/>
                                  </p:stCondLst>
                                  <p:childTnLst>
                                    <p:animMotion origin="layout" path="M -0.00052 -0.00115 L 0.48177 -0.27801 " pathEditMode="relative" ptsTypes="AA">
                                      <p:cBhvr>
                                        <p:cTn id="13" dur="500" fill="hold"/>
                                        <p:tgtEl>
                                          <p:spTgt spid="44"/>
                                        </p:tgtEl>
                                        <p:attrNameLst>
                                          <p:attrName>ppt_x</p:attrName>
                                          <p:attrName>ppt_y</p:attrName>
                                        </p:attrNameLst>
                                      </p:cBhvr>
                                    </p:animMotion>
                                  </p:childTnLst>
                                  <p:subTnLst>
                                    <p:set>
                                      <p:cBhvr override="childStyle">
                                        <p:cTn dur="1" fill="hold" display="0" masterRel="sameClick" afterEffect="1">
                                          <p:stCondLst>
                                            <p:cond evt="end" delay="0">
                                              <p:tn val="12"/>
                                            </p:cond>
                                          </p:stCondLst>
                                        </p:cTn>
                                        <p:tgtEl>
                                          <p:spTgt spid="44"/>
                                        </p:tgtEl>
                                        <p:attrNameLst>
                                          <p:attrName>style.visibility</p:attrName>
                                        </p:attrNameLst>
                                      </p:cBhvr>
                                      <p:to>
                                        <p:strVal val="hidden"/>
                                      </p:to>
                                    </p:set>
                                  </p:sub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barn(outVertical)">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2"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right)">
                                      <p:cBhvr>
                                        <p:cTn id="25" dur="500"/>
                                        <p:tgtEl>
                                          <p:spTgt spid="5"/>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par>
                          <p:cTn id="29" fill="hold">
                            <p:stCondLst>
                              <p:cond delay="500"/>
                            </p:stCondLst>
                            <p:childTnLst>
                              <p:par>
                                <p:cTn id="30" presetID="0" presetClass="path" presetSubtype="0" accel="50000" decel="50000" fill="hold" nodeType="afterEffect">
                                  <p:stCondLst>
                                    <p:cond delay="0"/>
                                  </p:stCondLst>
                                  <p:childTnLst>
                                    <p:animMotion origin="layout" path="M -1.45833E-6 -0.00185 L 0.28815 0.06273 " pathEditMode="relative" rAng="0" ptsTypes="AA">
                                      <p:cBhvr>
                                        <p:cTn id="31" dur="500" fill="hold"/>
                                        <p:tgtEl>
                                          <p:spTgt spid="51"/>
                                        </p:tgtEl>
                                        <p:attrNameLst>
                                          <p:attrName>ppt_x</p:attrName>
                                          <p:attrName>ppt_y</p:attrName>
                                        </p:attrNameLst>
                                      </p:cBhvr>
                                      <p:rCtr x="14401" y="3218"/>
                                    </p:animMotion>
                                  </p:childTnLst>
                                  <p:subTnLst>
                                    <p:set>
                                      <p:cBhvr override="childStyle">
                                        <p:cTn dur="1" fill="hold" display="0" masterRel="sameClick" afterEffect="1">
                                          <p:stCondLst>
                                            <p:cond evt="end" delay="0">
                                              <p:tn val="30"/>
                                            </p:cond>
                                          </p:stCondLst>
                                        </p:cTn>
                                        <p:tgtEl>
                                          <p:spTgt spid="51"/>
                                        </p:tgtEl>
                                        <p:attrNameLst>
                                          <p:attrName>style.visibility</p:attrName>
                                        </p:attrNameLst>
                                      </p:cBhvr>
                                      <p:to>
                                        <p:strVal val="hidden"/>
                                      </p:to>
                                    </p:set>
                                  </p:subTnLst>
                                </p:cTn>
                              </p:par>
                            </p:childTnLst>
                          </p:cTn>
                        </p:par>
                        <p:par>
                          <p:cTn id="32" fill="hold">
                            <p:stCondLst>
                              <p:cond delay="1000"/>
                            </p:stCondLst>
                            <p:childTnLst>
                              <p:par>
                                <p:cTn id="33" presetID="16" presetClass="entr" presetSubtype="37"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barn(outVertical)">
                                      <p:cBhvr>
                                        <p:cTn id="35" dur="500"/>
                                        <p:tgtEl>
                                          <p:spTgt spid="56"/>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328EDC1-9AD5-E74E-A020-1FAB85CC941B}"/>
              </a:ext>
            </a:extLst>
          </p:cNvPr>
          <p:cNvSpPr txBox="1"/>
          <p:nvPr/>
        </p:nvSpPr>
        <p:spPr>
          <a:xfrm>
            <a:off x="1416376" y="5226506"/>
            <a:ext cx="4983993" cy="461665"/>
          </a:xfrm>
          <a:prstGeom prst="rect">
            <a:avLst/>
          </a:prstGeom>
          <a:noFill/>
        </p:spPr>
        <p:txBody>
          <a:bodyPr wrap="none" rtlCol="0">
            <a:spAutoFit/>
          </a:bodyPr>
          <a:lstStyle/>
          <a:p>
            <a:pPr marL="285750" lvl="0" indent="-285750">
              <a:buFont typeface="Arial" panose="020B0604020202020204" pitchFamily="34" charset="0"/>
              <a:buChar char="•"/>
              <a:defRPr/>
            </a:pPr>
            <a:r>
              <a:rPr lang="en-HK" sz="2400" dirty="0"/>
              <a:t>Augment depth-based applications </a:t>
            </a:r>
          </a:p>
        </p:txBody>
      </p:sp>
      <p:sp>
        <p:nvSpPr>
          <p:cNvPr id="12" name="Rectangle 11">
            <a:extLst>
              <a:ext uri="{FF2B5EF4-FFF2-40B4-BE49-F238E27FC236}">
                <a16:creationId xmlns:a16="http://schemas.microsoft.com/office/drawing/2014/main" id="{53F18F9B-B418-CA4B-A77E-8578814DF05C}"/>
              </a:ext>
            </a:extLst>
          </p:cNvPr>
          <p:cNvSpPr/>
          <p:nvPr/>
        </p:nvSpPr>
        <p:spPr>
          <a:xfrm>
            <a:off x="1416376" y="5724454"/>
            <a:ext cx="5354415" cy="461665"/>
          </a:xfrm>
          <a:prstGeom prst="rect">
            <a:avLst/>
          </a:prstGeom>
        </p:spPr>
        <p:txBody>
          <a:bodyPr wrap="none">
            <a:spAutoFit/>
          </a:bodyPr>
          <a:lstStyle/>
          <a:p>
            <a:pPr marL="285750" indent="-285750">
              <a:buFont typeface="Arial" panose="020B0604020202020204" pitchFamily="34" charset="0"/>
              <a:buChar char="•"/>
              <a:defRPr/>
            </a:pPr>
            <a:r>
              <a:rPr lang="en-HK" sz="2400" dirty="0"/>
              <a:t>Launch privacy attacks to </a:t>
            </a:r>
            <a:r>
              <a:rPr lang="en-HK" sz="2400" dirty="0" err="1"/>
              <a:t>ToF</a:t>
            </a:r>
            <a:r>
              <a:rPr lang="en-HK" sz="2400" dirty="0"/>
              <a:t> cameras </a:t>
            </a:r>
          </a:p>
        </p:txBody>
      </p:sp>
      <p:sp>
        <p:nvSpPr>
          <p:cNvPr id="13" name="标题 4">
            <a:extLst>
              <a:ext uri="{FF2B5EF4-FFF2-40B4-BE49-F238E27FC236}">
                <a16:creationId xmlns:a16="http://schemas.microsoft.com/office/drawing/2014/main" id="{8B00A72C-2519-8F46-8CC7-1E36B320AAE9}"/>
              </a:ext>
            </a:extLst>
          </p:cNvPr>
          <p:cNvSpPr txBox="1">
            <a:spLocks/>
          </p:cNvSpPr>
          <p:nvPr/>
        </p:nvSpPr>
        <p:spPr>
          <a:xfrm>
            <a:off x="612329" y="500637"/>
            <a:ext cx="974103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i="1" dirty="0" err="1"/>
              <a:t>UltraDepth</a:t>
            </a:r>
            <a:r>
              <a:rPr lang="en-US" altLang="zh-CN" sz="3600" dirty="0"/>
              <a:t>: Applications</a:t>
            </a:r>
            <a:endParaRPr lang="zh-CN" altLang="en-US" sz="3600" dirty="0"/>
          </a:p>
        </p:txBody>
      </p:sp>
      <p:grpSp>
        <p:nvGrpSpPr>
          <p:cNvPr id="8" name="Group 7">
            <a:extLst>
              <a:ext uri="{FF2B5EF4-FFF2-40B4-BE49-F238E27FC236}">
                <a16:creationId xmlns:a16="http://schemas.microsoft.com/office/drawing/2014/main" id="{49C9219D-3E97-C545-8980-3C5F0CCB2C96}"/>
              </a:ext>
            </a:extLst>
          </p:cNvPr>
          <p:cNvGrpSpPr>
            <a:grpSpLocks noChangeAspect="1"/>
          </p:cNvGrpSpPr>
          <p:nvPr/>
        </p:nvGrpSpPr>
        <p:grpSpPr>
          <a:xfrm>
            <a:off x="3448015" y="1317261"/>
            <a:ext cx="6621379" cy="1728000"/>
            <a:chOff x="2192553" y="4562958"/>
            <a:chExt cx="4005861" cy="1045421"/>
          </a:xfrm>
        </p:grpSpPr>
        <p:pic>
          <p:nvPicPr>
            <p:cNvPr id="9" name="Picture 8" descr="A picture containing text&#10;&#10;Description automatically generated">
              <a:extLst>
                <a:ext uri="{FF2B5EF4-FFF2-40B4-BE49-F238E27FC236}">
                  <a16:creationId xmlns:a16="http://schemas.microsoft.com/office/drawing/2014/main" id="{079E71DA-6833-3D4B-9212-D2D3324B0EC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913332" y="4562958"/>
              <a:ext cx="1285082" cy="1028066"/>
            </a:xfrm>
            <a:prstGeom prst="rect">
              <a:avLst/>
            </a:prstGeom>
          </p:spPr>
        </p:pic>
        <p:pic>
          <p:nvPicPr>
            <p:cNvPr id="10" name="Picture 9" descr="A silhouette of a person&#10;&#10;Description automatically generated with low confidence">
              <a:extLst>
                <a:ext uri="{FF2B5EF4-FFF2-40B4-BE49-F238E27FC236}">
                  <a16:creationId xmlns:a16="http://schemas.microsoft.com/office/drawing/2014/main" id="{CEBCF7E0-070E-D046-85BB-D4EE8B35F57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192553" y="4580313"/>
              <a:ext cx="1285082" cy="1028066"/>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2FA8C6CC-46EC-BD41-B2D1-92FB85B5260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3545659" y="4580313"/>
              <a:ext cx="1285082" cy="1028066"/>
            </a:xfrm>
            <a:prstGeom prst="rect">
              <a:avLst/>
            </a:prstGeom>
          </p:spPr>
        </p:pic>
      </p:grpSp>
      <p:grpSp>
        <p:nvGrpSpPr>
          <p:cNvPr id="15" name="Group 14">
            <a:extLst>
              <a:ext uri="{FF2B5EF4-FFF2-40B4-BE49-F238E27FC236}">
                <a16:creationId xmlns:a16="http://schemas.microsoft.com/office/drawing/2014/main" id="{D13BA2CB-0C3A-8748-8D71-9C63734147A4}"/>
              </a:ext>
            </a:extLst>
          </p:cNvPr>
          <p:cNvGrpSpPr>
            <a:grpSpLocks noChangeAspect="1"/>
          </p:cNvGrpSpPr>
          <p:nvPr/>
        </p:nvGrpSpPr>
        <p:grpSpPr>
          <a:xfrm>
            <a:off x="3448015" y="3240921"/>
            <a:ext cx="6620400" cy="1703325"/>
            <a:chOff x="2192553" y="5692314"/>
            <a:chExt cx="4005858" cy="1030644"/>
          </a:xfrm>
        </p:grpSpPr>
        <p:pic>
          <p:nvPicPr>
            <p:cNvPr id="16" name="Picture 15" descr="A picture containing text, indoor&#10;&#10;Description automatically generated">
              <a:extLst>
                <a:ext uri="{FF2B5EF4-FFF2-40B4-BE49-F238E27FC236}">
                  <a16:creationId xmlns:a16="http://schemas.microsoft.com/office/drawing/2014/main" id="{F0E4C9CE-5835-E747-B631-5156E031C18F}"/>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4913329" y="5692314"/>
              <a:ext cx="1285082" cy="1028066"/>
            </a:xfrm>
            <a:prstGeom prst="rect">
              <a:avLst/>
            </a:prstGeom>
          </p:spPr>
        </p:pic>
        <p:pic>
          <p:nvPicPr>
            <p:cNvPr id="17" name="Picture 16" descr="A picture containing wall, indoor, person&#10;&#10;Description automatically generated">
              <a:extLst>
                <a:ext uri="{FF2B5EF4-FFF2-40B4-BE49-F238E27FC236}">
                  <a16:creationId xmlns:a16="http://schemas.microsoft.com/office/drawing/2014/main" id="{68E62067-F9B1-8C4E-89BE-ED60DE2B2ED5}"/>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2192553" y="5694892"/>
              <a:ext cx="1285082" cy="1028066"/>
            </a:xfrm>
            <a:prstGeom prst="rect">
              <a:avLst/>
            </a:prstGeom>
          </p:spPr>
        </p:pic>
        <p:pic>
          <p:nvPicPr>
            <p:cNvPr id="18" name="Picture 17" descr="A sign on a wall&#10;&#10;Description automatically generated with medium confidence">
              <a:extLst>
                <a:ext uri="{FF2B5EF4-FFF2-40B4-BE49-F238E27FC236}">
                  <a16:creationId xmlns:a16="http://schemas.microsoft.com/office/drawing/2014/main" id="{3F325127-0074-D744-98E9-093E945D6560}"/>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3545055" y="5694892"/>
              <a:ext cx="1285082" cy="1028066"/>
            </a:xfrm>
            <a:prstGeom prst="rect">
              <a:avLst/>
            </a:prstGeom>
          </p:spPr>
        </p:pic>
      </p:grpSp>
      <p:sp>
        <p:nvSpPr>
          <p:cNvPr id="19" name="TextBox 18">
            <a:extLst>
              <a:ext uri="{FF2B5EF4-FFF2-40B4-BE49-F238E27FC236}">
                <a16:creationId xmlns:a16="http://schemas.microsoft.com/office/drawing/2014/main" id="{E7BF17E3-1B6D-D942-BB3E-CD3810031FE9}"/>
              </a:ext>
            </a:extLst>
          </p:cNvPr>
          <p:cNvSpPr txBox="1"/>
          <p:nvPr/>
        </p:nvSpPr>
        <p:spPr>
          <a:xfrm>
            <a:off x="1519407" y="1816703"/>
            <a:ext cx="1786402" cy="830997"/>
          </a:xfrm>
          <a:prstGeom prst="rect">
            <a:avLst/>
          </a:prstGeom>
          <a:noFill/>
        </p:spPr>
        <p:txBody>
          <a:bodyPr wrap="square" rtlCol="0">
            <a:spAutoFit/>
          </a:bodyPr>
          <a:lstStyle/>
          <a:p>
            <a:pPr algn="ctr"/>
            <a:r>
              <a:rPr lang="en-US" sz="2400" b="1" dirty="0"/>
              <a:t>Ordinary depth map</a:t>
            </a:r>
          </a:p>
        </p:txBody>
      </p:sp>
      <p:sp>
        <p:nvSpPr>
          <p:cNvPr id="20" name="TextBox 19">
            <a:extLst>
              <a:ext uri="{FF2B5EF4-FFF2-40B4-BE49-F238E27FC236}">
                <a16:creationId xmlns:a16="http://schemas.microsoft.com/office/drawing/2014/main" id="{B08EDC4F-B0B2-4147-A0CC-E41768F258F0}"/>
              </a:ext>
            </a:extLst>
          </p:cNvPr>
          <p:cNvSpPr txBox="1"/>
          <p:nvPr/>
        </p:nvSpPr>
        <p:spPr>
          <a:xfrm>
            <a:off x="1306230" y="3666700"/>
            <a:ext cx="2212755" cy="830997"/>
          </a:xfrm>
          <a:prstGeom prst="rect">
            <a:avLst/>
          </a:prstGeom>
          <a:noFill/>
        </p:spPr>
        <p:txBody>
          <a:bodyPr wrap="square" rtlCol="0">
            <a:spAutoFit/>
          </a:bodyPr>
          <a:lstStyle/>
          <a:p>
            <a:pPr algn="ctr"/>
            <a:r>
              <a:rPr lang="en-US" sz="2400" b="1" i="1" dirty="0" err="1"/>
              <a:t>UltraDepth</a:t>
            </a:r>
            <a:r>
              <a:rPr lang="en-US" sz="2400" b="1" dirty="0"/>
              <a:t> map</a:t>
            </a:r>
          </a:p>
        </p:txBody>
      </p:sp>
      <p:sp>
        <p:nvSpPr>
          <p:cNvPr id="2" name="Slide Number Placeholder 1">
            <a:extLst>
              <a:ext uri="{FF2B5EF4-FFF2-40B4-BE49-F238E27FC236}">
                <a16:creationId xmlns:a16="http://schemas.microsoft.com/office/drawing/2014/main" id="{5310F518-5EF6-0940-B44D-9E7EF526AC1B}"/>
              </a:ext>
            </a:extLst>
          </p:cNvPr>
          <p:cNvSpPr>
            <a:spLocks noGrp="1"/>
          </p:cNvSpPr>
          <p:nvPr>
            <p:ph type="sldNum" sz="quarter" idx="12"/>
          </p:nvPr>
        </p:nvSpPr>
        <p:spPr/>
        <p:txBody>
          <a:bodyPr/>
          <a:lstStyle/>
          <a:p>
            <a:fld id="{FB4528FC-90C6-BD4E-B8A6-B6E7D1650F73}" type="slidenum">
              <a:rPr lang="en-US" smtClean="0"/>
              <a:t>5</a:t>
            </a:fld>
            <a:endParaRPr lang="en-US"/>
          </a:p>
        </p:txBody>
      </p:sp>
    </p:spTree>
    <p:custDataLst>
      <p:tags r:id="rId1"/>
    </p:custDataLst>
    <p:extLst>
      <p:ext uri="{BB962C8B-B14F-4D97-AF65-F5344CB8AC3E}">
        <p14:creationId xmlns:p14="http://schemas.microsoft.com/office/powerpoint/2010/main" val="2901673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id="{2F394D8B-5A73-9241-A176-6CA127C250F6}"/>
              </a:ext>
            </a:extLst>
          </p:cNvPr>
          <p:cNvSpPr>
            <a:spLocks noGrp="1"/>
          </p:cNvSpPr>
          <p:nvPr>
            <p:ph type="title"/>
          </p:nvPr>
        </p:nvSpPr>
        <p:spPr>
          <a:xfrm>
            <a:off x="612329" y="500637"/>
            <a:ext cx="9741038" cy="684311"/>
          </a:xfrm>
        </p:spPr>
        <p:txBody>
          <a:bodyPr>
            <a:normAutofit/>
          </a:bodyPr>
          <a:lstStyle/>
          <a:p>
            <a:r>
              <a:rPr lang="en-US" altLang="zh-CN" sz="3600" i="1" dirty="0" err="1"/>
              <a:t>UltraDepth</a:t>
            </a:r>
            <a:r>
              <a:rPr lang="en-US" altLang="zh-CN" sz="3600" dirty="0"/>
              <a:t>: Background</a:t>
            </a:r>
            <a:endParaRPr lang="zh-CN" altLang="en-US" sz="3600" dirty="0"/>
          </a:p>
        </p:txBody>
      </p:sp>
      <p:grpSp>
        <p:nvGrpSpPr>
          <p:cNvPr id="5" name="Group 4">
            <a:extLst>
              <a:ext uri="{FF2B5EF4-FFF2-40B4-BE49-F238E27FC236}">
                <a16:creationId xmlns:a16="http://schemas.microsoft.com/office/drawing/2014/main" id="{46DE8C33-34B1-0949-9A38-764CED53384E}"/>
              </a:ext>
            </a:extLst>
          </p:cNvPr>
          <p:cNvGrpSpPr/>
          <p:nvPr/>
        </p:nvGrpSpPr>
        <p:grpSpPr>
          <a:xfrm>
            <a:off x="4962436" y="2771622"/>
            <a:ext cx="6617061" cy="463513"/>
            <a:chOff x="4962436" y="2771622"/>
            <a:chExt cx="6617061" cy="463513"/>
          </a:xfrm>
        </p:grpSpPr>
        <p:grpSp>
          <p:nvGrpSpPr>
            <p:cNvPr id="107" name="Group 106">
              <a:extLst>
                <a:ext uri="{FF2B5EF4-FFF2-40B4-BE49-F238E27FC236}">
                  <a16:creationId xmlns:a16="http://schemas.microsoft.com/office/drawing/2014/main" id="{EAE12204-1689-9746-BEED-F5CE01FCD3AF}"/>
                </a:ext>
              </a:extLst>
            </p:cNvPr>
            <p:cNvGrpSpPr/>
            <p:nvPr/>
          </p:nvGrpSpPr>
          <p:grpSpPr>
            <a:xfrm>
              <a:off x="7032731" y="2796871"/>
              <a:ext cx="4546766" cy="438264"/>
              <a:chOff x="5811323" y="2153265"/>
              <a:chExt cx="4546766" cy="659765"/>
            </a:xfrm>
          </p:grpSpPr>
          <p:grpSp>
            <p:nvGrpSpPr>
              <p:cNvPr id="108" name="Group 107">
                <a:extLst>
                  <a:ext uri="{FF2B5EF4-FFF2-40B4-BE49-F238E27FC236}">
                    <a16:creationId xmlns:a16="http://schemas.microsoft.com/office/drawing/2014/main" id="{42714961-2CE8-FA40-9E8B-0A367E54C7C6}"/>
                  </a:ext>
                </a:extLst>
              </p:cNvPr>
              <p:cNvGrpSpPr/>
              <p:nvPr/>
            </p:nvGrpSpPr>
            <p:grpSpPr>
              <a:xfrm>
                <a:off x="5811323" y="2164760"/>
                <a:ext cx="3027422" cy="648270"/>
                <a:chOff x="2537342" y="1665458"/>
                <a:chExt cx="3027422" cy="648270"/>
              </a:xfrm>
            </p:grpSpPr>
            <p:grpSp>
              <p:nvGrpSpPr>
                <p:cNvPr id="116" name="Group 115">
                  <a:extLst>
                    <a:ext uri="{FF2B5EF4-FFF2-40B4-BE49-F238E27FC236}">
                      <a16:creationId xmlns:a16="http://schemas.microsoft.com/office/drawing/2014/main" id="{AA636AAA-A159-7445-A105-10A663BB5411}"/>
                    </a:ext>
                  </a:extLst>
                </p:cNvPr>
                <p:cNvGrpSpPr/>
                <p:nvPr/>
              </p:nvGrpSpPr>
              <p:grpSpPr>
                <a:xfrm>
                  <a:off x="2537342" y="1665459"/>
                  <a:ext cx="1508078" cy="648269"/>
                  <a:chOff x="1636912" y="1596879"/>
                  <a:chExt cx="1508078" cy="648269"/>
                </a:xfrm>
              </p:grpSpPr>
              <p:cxnSp>
                <p:nvCxnSpPr>
                  <p:cNvPr id="120" name="Connector: Elbow 4">
                    <a:extLst>
                      <a:ext uri="{FF2B5EF4-FFF2-40B4-BE49-F238E27FC236}">
                        <a16:creationId xmlns:a16="http://schemas.microsoft.com/office/drawing/2014/main" id="{DCEA7C37-40D7-9641-8B29-DDDF51F4041A}"/>
                      </a:ext>
                    </a:extLst>
                  </p:cNvPr>
                  <p:cNvCxnSpPr/>
                  <p:nvPr/>
                </p:nvCxnSpPr>
                <p:spPr>
                  <a:xfrm>
                    <a:off x="1636912" y="1596879"/>
                    <a:ext cx="1508078" cy="648269"/>
                  </a:xfrm>
                  <a:prstGeom prst="bentConnector3">
                    <a:avLst/>
                  </a:prstGeom>
                  <a:ln w="38100">
                    <a:solidFill>
                      <a:schemeClr val="accent1">
                        <a:alpha val="7322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E268242-04A1-FC49-A0DA-04D3CF7BD758}"/>
                      </a:ext>
                    </a:extLst>
                  </p:cNvPr>
                  <p:cNvCxnSpPr>
                    <a:cxnSpLocks/>
                  </p:cNvCxnSpPr>
                  <p:nvPr/>
                </p:nvCxnSpPr>
                <p:spPr>
                  <a:xfrm>
                    <a:off x="1639073" y="1596879"/>
                    <a:ext cx="0" cy="648269"/>
                  </a:xfrm>
                  <a:prstGeom prst="line">
                    <a:avLst/>
                  </a:prstGeom>
                  <a:ln w="38100">
                    <a:solidFill>
                      <a:schemeClr val="accent1">
                        <a:alpha val="7322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FA0704BA-EC11-E345-90C4-CA764109F21A}"/>
                    </a:ext>
                  </a:extLst>
                </p:cNvPr>
                <p:cNvGrpSpPr/>
                <p:nvPr/>
              </p:nvGrpSpPr>
              <p:grpSpPr>
                <a:xfrm>
                  <a:off x="4056686" y="1665458"/>
                  <a:ext cx="1508078" cy="648269"/>
                  <a:chOff x="1636912" y="1596879"/>
                  <a:chExt cx="1508078" cy="648269"/>
                </a:xfrm>
              </p:grpSpPr>
              <p:cxnSp>
                <p:nvCxnSpPr>
                  <p:cNvPr id="118" name="Connector: Elbow 145">
                    <a:extLst>
                      <a:ext uri="{FF2B5EF4-FFF2-40B4-BE49-F238E27FC236}">
                        <a16:creationId xmlns:a16="http://schemas.microsoft.com/office/drawing/2014/main" id="{DBA05BDC-1617-EE46-AEA0-807480AA4266}"/>
                      </a:ext>
                    </a:extLst>
                  </p:cNvPr>
                  <p:cNvCxnSpPr/>
                  <p:nvPr/>
                </p:nvCxnSpPr>
                <p:spPr>
                  <a:xfrm>
                    <a:off x="1636912" y="1596879"/>
                    <a:ext cx="1508078" cy="648269"/>
                  </a:xfrm>
                  <a:prstGeom prst="bentConnector3">
                    <a:avLst/>
                  </a:prstGeom>
                  <a:ln w="38100">
                    <a:solidFill>
                      <a:schemeClr val="accent1">
                        <a:alpha val="7322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4C5DD20-C0D3-DF4F-A921-8598FEAB39EE}"/>
                      </a:ext>
                    </a:extLst>
                  </p:cNvPr>
                  <p:cNvCxnSpPr>
                    <a:cxnSpLocks/>
                  </p:cNvCxnSpPr>
                  <p:nvPr/>
                </p:nvCxnSpPr>
                <p:spPr>
                  <a:xfrm>
                    <a:off x="1639073" y="1596879"/>
                    <a:ext cx="0" cy="648269"/>
                  </a:xfrm>
                  <a:prstGeom prst="line">
                    <a:avLst/>
                  </a:prstGeom>
                  <a:ln w="38100">
                    <a:solidFill>
                      <a:schemeClr val="accent1">
                        <a:alpha val="73220"/>
                      </a:schemeClr>
                    </a:solidFill>
                  </a:ln>
                </p:spPr>
                <p:style>
                  <a:lnRef idx="1">
                    <a:schemeClr val="accent1"/>
                  </a:lnRef>
                  <a:fillRef idx="0">
                    <a:schemeClr val="accent1"/>
                  </a:fillRef>
                  <a:effectRef idx="0">
                    <a:schemeClr val="accent1"/>
                  </a:effectRef>
                  <a:fontRef idx="minor">
                    <a:schemeClr val="tx1"/>
                  </a:fontRef>
                </p:style>
              </p:cxnSp>
            </p:grpSp>
          </p:grpSp>
          <p:grpSp>
            <p:nvGrpSpPr>
              <p:cNvPr id="110" name="Group 109">
                <a:extLst>
                  <a:ext uri="{FF2B5EF4-FFF2-40B4-BE49-F238E27FC236}">
                    <a16:creationId xmlns:a16="http://schemas.microsoft.com/office/drawing/2014/main" id="{F18B9A55-20CF-9A4D-A15D-7B2E05D6D65C}"/>
                  </a:ext>
                </a:extLst>
              </p:cNvPr>
              <p:cNvGrpSpPr/>
              <p:nvPr/>
            </p:nvGrpSpPr>
            <p:grpSpPr>
              <a:xfrm>
                <a:off x="8850011" y="2153265"/>
                <a:ext cx="1508078" cy="648269"/>
                <a:chOff x="1636912" y="1596879"/>
                <a:chExt cx="1508078" cy="648269"/>
              </a:xfrm>
            </p:grpSpPr>
            <p:cxnSp>
              <p:nvCxnSpPr>
                <p:cNvPr id="114" name="Connector: Elbow 4">
                  <a:extLst>
                    <a:ext uri="{FF2B5EF4-FFF2-40B4-BE49-F238E27FC236}">
                      <a16:creationId xmlns:a16="http://schemas.microsoft.com/office/drawing/2014/main" id="{09D090B5-A9B2-3644-B0A8-1DB80DB7727B}"/>
                    </a:ext>
                  </a:extLst>
                </p:cNvPr>
                <p:cNvCxnSpPr/>
                <p:nvPr/>
              </p:nvCxnSpPr>
              <p:spPr>
                <a:xfrm>
                  <a:off x="1636912" y="1596879"/>
                  <a:ext cx="1508078" cy="648269"/>
                </a:xfrm>
                <a:prstGeom prst="bentConnector3">
                  <a:avLst/>
                </a:prstGeom>
                <a:ln w="38100">
                  <a:solidFill>
                    <a:schemeClr val="accent1">
                      <a:alpha val="7322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4AD7532-C864-8C43-87DB-FE254A3059CC}"/>
                    </a:ext>
                  </a:extLst>
                </p:cNvPr>
                <p:cNvCxnSpPr>
                  <a:cxnSpLocks/>
                </p:cNvCxnSpPr>
                <p:nvPr/>
              </p:nvCxnSpPr>
              <p:spPr>
                <a:xfrm>
                  <a:off x="1639073" y="1596879"/>
                  <a:ext cx="0" cy="648269"/>
                </a:xfrm>
                <a:prstGeom prst="line">
                  <a:avLst/>
                </a:prstGeom>
                <a:ln w="38100">
                  <a:solidFill>
                    <a:schemeClr val="accent1">
                      <a:alpha val="73220"/>
                    </a:schemeClr>
                  </a:solidFill>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CBC9EB26-A057-954C-B37B-1AE47B3C501F}"/>
                </a:ext>
              </a:extLst>
            </p:cNvPr>
            <p:cNvSpPr txBox="1"/>
            <p:nvPr/>
          </p:nvSpPr>
          <p:spPr>
            <a:xfrm>
              <a:off x="4962436" y="2771622"/>
              <a:ext cx="1715598" cy="400110"/>
            </a:xfrm>
            <a:prstGeom prst="rect">
              <a:avLst/>
            </a:prstGeom>
            <a:noFill/>
          </p:spPr>
          <p:txBody>
            <a:bodyPr wrap="none" rtlCol="0">
              <a:spAutoFit/>
            </a:bodyPr>
            <a:lstStyle/>
            <a:p>
              <a:r>
                <a:rPr lang="en-US" sz="2000" b="1" dirty="0">
                  <a:solidFill>
                    <a:schemeClr val="accent1"/>
                  </a:solidFill>
                </a:rPr>
                <a:t>Reflected light</a:t>
              </a:r>
            </a:p>
          </p:txBody>
        </p:sp>
      </p:grpSp>
      <p:cxnSp>
        <p:nvCxnSpPr>
          <p:cNvPr id="167" name="Straight Connector 166">
            <a:extLst>
              <a:ext uri="{FF2B5EF4-FFF2-40B4-BE49-F238E27FC236}">
                <a16:creationId xmlns:a16="http://schemas.microsoft.com/office/drawing/2014/main" id="{5DB1833F-A069-534B-9E47-3AAECBF18E26}"/>
              </a:ext>
            </a:extLst>
          </p:cNvPr>
          <p:cNvCxnSpPr>
            <a:cxnSpLocks/>
          </p:cNvCxnSpPr>
          <p:nvPr/>
        </p:nvCxnSpPr>
        <p:spPr>
          <a:xfrm>
            <a:off x="6798151" y="2561411"/>
            <a:ext cx="0" cy="2270126"/>
          </a:xfrm>
          <a:prstGeom prst="line">
            <a:avLst/>
          </a:prstGeom>
          <a:ln w="317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326CEA2-9AED-2744-8F0D-62FF01469B07}"/>
              </a:ext>
            </a:extLst>
          </p:cNvPr>
          <p:cNvCxnSpPr>
            <a:cxnSpLocks/>
          </p:cNvCxnSpPr>
          <p:nvPr/>
        </p:nvCxnSpPr>
        <p:spPr>
          <a:xfrm>
            <a:off x="7029938" y="2561411"/>
            <a:ext cx="0" cy="2270126"/>
          </a:xfrm>
          <a:prstGeom prst="line">
            <a:avLst/>
          </a:prstGeom>
          <a:ln w="317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CF21BA9E-312F-6349-B3D7-5324BB84CAFC}"/>
              </a:ext>
            </a:extLst>
          </p:cNvPr>
          <p:cNvSpPr txBox="1"/>
          <p:nvPr/>
        </p:nvSpPr>
        <p:spPr>
          <a:xfrm>
            <a:off x="5428595" y="4307732"/>
            <a:ext cx="1348446" cy="400110"/>
          </a:xfrm>
          <a:prstGeom prst="rect">
            <a:avLst/>
          </a:prstGeom>
          <a:noFill/>
        </p:spPr>
        <p:txBody>
          <a:bodyPr wrap="none" rtlCol="0">
            <a:spAutoFit/>
          </a:bodyPr>
          <a:lstStyle/>
          <a:p>
            <a:r>
              <a:rPr lang="en-US" sz="2000" b="1" dirty="0">
                <a:solidFill>
                  <a:schemeClr val="bg1">
                    <a:lumMod val="50000"/>
                  </a:schemeClr>
                </a:solidFill>
              </a:rPr>
              <a:t>Phase shift</a:t>
            </a:r>
          </a:p>
        </p:txBody>
      </p:sp>
      <p:grpSp>
        <p:nvGrpSpPr>
          <p:cNvPr id="177" name="Group 176">
            <a:extLst>
              <a:ext uri="{FF2B5EF4-FFF2-40B4-BE49-F238E27FC236}">
                <a16:creationId xmlns:a16="http://schemas.microsoft.com/office/drawing/2014/main" id="{8860F041-BE33-5147-A313-A497FFA36CC4}"/>
              </a:ext>
            </a:extLst>
          </p:cNvPr>
          <p:cNvGrpSpPr/>
          <p:nvPr/>
        </p:nvGrpSpPr>
        <p:grpSpPr>
          <a:xfrm>
            <a:off x="1501055" y="3072242"/>
            <a:ext cx="2013920" cy="1305934"/>
            <a:chOff x="1385305" y="3361615"/>
            <a:chExt cx="2013920" cy="1305934"/>
          </a:xfrm>
        </p:grpSpPr>
        <p:cxnSp>
          <p:nvCxnSpPr>
            <p:cNvPr id="75" name="Straight Arrow Connector 74">
              <a:extLst>
                <a:ext uri="{FF2B5EF4-FFF2-40B4-BE49-F238E27FC236}">
                  <a16:creationId xmlns:a16="http://schemas.microsoft.com/office/drawing/2014/main" id="{28CB3F64-4E0C-9941-B426-59137D56091D}"/>
                </a:ext>
              </a:extLst>
            </p:cNvPr>
            <p:cNvCxnSpPr>
              <a:cxnSpLocks/>
              <a:stCxn id="90" idx="1"/>
              <a:endCxn id="73" idx="1"/>
            </p:cNvCxnSpPr>
            <p:nvPr/>
          </p:nvCxnSpPr>
          <p:spPr>
            <a:xfrm flipV="1">
              <a:off x="1385305" y="3361615"/>
              <a:ext cx="1307174" cy="538710"/>
            </a:xfrm>
            <a:prstGeom prst="straightConnector1">
              <a:avLst/>
            </a:prstGeom>
            <a:ln w="41275">
              <a:solidFill>
                <a:srgbClr val="FF0000">
                  <a:alpha val="74000"/>
                </a:srgb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B043B4A-32AD-C948-85D3-8602CD4F5A95}"/>
                </a:ext>
              </a:extLst>
            </p:cNvPr>
            <p:cNvCxnSpPr>
              <a:cxnSpLocks/>
              <a:stCxn id="90" idx="1"/>
              <a:endCxn id="74" idx="1"/>
            </p:cNvCxnSpPr>
            <p:nvPr/>
          </p:nvCxnSpPr>
          <p:spPr>
            <a:xfrm>
              <a:off x="1385305" y="3900325"/>
              <a:ext cx="2013920" cy="767224"/>
            </a:xfrm>
            <a:prstGeom prst="straightConnector1">
              <a:avLst/>
            </a:prstGeom>
            <a:ln w="41275">
              <a:solidFill>
                <a:srgbClr val="FF0000">
                  <a:alpha val="74000"/>
                </a:srgbClr>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724BC9F5-D17E-6547-8531-9AE7E5146E4F}"/>
              </a:ext>
            </a:extLst>
          </p:cNvPr>
          <p:cNvGrpSpPr/>
          <p:nvPr/>
        </p:nvGrpSpPr>
        <p:grpSpPr>
          <a:xfrm>
            <a:off x="1568852" y="3072242"/>
            <a:ext cx="1946123" cy="1305934"/>
            <a:chOff x="1453102" y="3361615"/>
            <a:chExt cx="1946123" cy="1305934"/>
          </a:xfrm>
        </p:grpSpPr>
        <p:cxnSp>
          <p:nvCxnSpPr>
            <p:cNvPr id="76" name="Straight Arrow Connector 75">
              <a:extLst>
                <a:ext uri="{FF2B5EF4-FFF2-40B4-BE49-F238E27FC236}">
                  <a16:creationId xmlns:a16="http://schemas.microsoft.com/office/drawing/2014/main" id="{A8B825A1-C177-2149-9431-5EEBAD6A91C7}"/>
                </a:ext>
              </a:extLst>
            </p:cNvPr>
            <p:cNvCxnSpPr>
              <a:cxnSpLocks/>
              <a:stCxn id="73" idx="1"/>
              <a:endCxn id="93" idx="2"/>
            </p:cNvCxnSpPr>
            <p:nvPr/>
          </p:nvCxnSpPr>
          <p:spPr>
            <a:xfrm flipH="1">
              <a:off x="1453102" y="3361615"/>
              <a:ext cx="1239377" cy="770063"/>
            </a:xfrm>
            <a:prstGeom prst="straightConnector1">
              <a:avLst/>
            </a:prstGeom>
            <a:ln w="34925">
              <a:solidFill>
                <a:schemeClr val="accent1">
                  <a:alpha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5068EEA-A5C7-7D43-B01A-CDEAEEFC0379}"/>
                </a:ext>
              </a:extLst>
            </p:cNvPr>
            <p:cNvCxnSpPr>
              <a:cxnSpLocks/>
              <a:stCxn id="74" idx="1"/>
              <a:endCxn id="93" idx="2"/>
            </p:cNvCxnSpPr>
            <p:nvPr/>
          </p:nvCxnSpPr>
          <p:spPr>
            <a:xfrm flipH="1" flipV="1">
              <a:off x="1453102" y="4131678"/>
              <a:ext cx="1946123" cy="535871"/>
            </a:xfrm>
            <a:prstGeom prst="straightConnector1">
              <a:avLst/>
            </a:prstGeom>
            <a:ln w="34925">
              <a:solidFill>
                <a:schemeClr val="accent1">
                  <a:alpha val="50000"/>
                </a:schemeClr>
              </a:solidFill>
              <a:tailEnd type="arrow" w="med" len="lg"/>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C5DB180-9A94-7640-8590-593F9F257F0B}"/>
              </a:ext>
            </a:extLst>
          </p:cNvPr>
          <p:cNvGrpSpPr/>
          <p:nvPr/>
        </p:nvGrpSpPr>
        <p:grpSpPr>
          <a:xfrm>
            <a:off x="-19552" y="2508428"/>
            <a:ext cx="4263725" cy="2673582"/>
            <a:chOff x="-135302" y="2797801"/>
            <a:chExt cx="4263725" cy="2673582"/>
          </a:xfrm>
        </p:grpSpPr>
        <p:grpSp>
          <p:nvGrpSpPr>
            <p:cNvPr id="72" name="Group 71">
              <a:extLst>
                <a:ext uri="{FF2B5EF4-FFF2-40B4-BE49-F238E27FC236}">
                  <a16:creationId xmlns:a16="http://schemas.microsoft.com/office/drawing/2014/main" id="{3EFF67FC-C8F5-A34E-BD98-F4A07D3B53E5}"/>
                </a:ext>
              </a:extLst>
            </p:cNvPr>
            <p:cNvGrpSpPr/>
            <p:nvPr/>
          </p:nvGrpSpPr>
          <p:grpSpPr>
            <a:xfrm flipH="1">
              <a:off x="879708" y="3791737"/>
              <a:ext cx="573394" cy="1679646"/>
              <a:chOff x="3037397" y="1755228"/>
              <a:chExt cx="806975" cy="2388866"/>
            </a:xfrm>
          </p:grpSpPr>
          <p:grpSp>
            <p:nvGrpSpPr>
              <p:cNvPr id="89" name="Group 88">
                <a:extLst>
                  <a:ext uri="{FF2B5EF4-FFF2-40B4-BE49-F238E27FC236}">
                    <a16:creationId xmlns:a16="http://schemas.microsoft.com/office/drawing/2014/main" id="{503C23F6-6616-0449-ABAF-794E3B6E2762}"/>
                  </a:ext>
                </a:extLst>
              </p:cNvPr>
              <p:cNvGrpSpPr/>
              <p:nvPr/>
            </p:nvGrpSpPr>
            <p:grpSpPr>
              <a:xfrm>
                <a:off x="3037397" y="1755228"/>
                <a:ext cx="806975" cy="2388866"/>
                <a:chOff x="3037397" y="1755228"/>
                <a:chExt cx="806975" cy="2388866"/>
              </a:xfrm>
            </p:grpSpPr>
            <p:sp>
              <p:nvSpPr>
                <p:cNvPr id="91" name="Rounded Rectangle 147">
                  <a:extLst>
                    <a:ext uri="{FF2B5EF4-FFF2-40B4-BE49-F238E27FC236}">
                      <a16:creationId xmlns:a16="http://schemas.microsoft.com/office/drawing/2014/main" id="{29A9EF64-9F83-7F4B-BC88-C48E24F24D5B}"/>
                    </a:ext>
                  </a:extLst>
                </p:cNvPr>
                <p:cNvSpPr/>
                <p:nvPr/>
              </p:nvSpPr>
              <p:spPr bwMode="auto">
                <a:xfrm>
                  <a:off x="3174124" y="1755228"/>
                  <a:ext cx="525517" cy="809296"/>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solidFill>
                        <a:sysClr val="windowText" lastClr="000000"/>
                      </a:solidFill>
                    </a:ln>
                    <a:solidFill>
                      <a:schemeClr val="tx1"/>
                    </a:solidFill>
                    <a:effectLst/>
                    <a:latin typeface="Arial" panose="020B0604020202020204" pitchFamily="34" charset="0"/>
                    <a:ea typeface="宋体" panose="02010600030101010101" pitchFamily="2" charset="-122"/>
                  </a:endParaRPr>
                </a:p>
              </p:txBody>
            </p:sp>
            <p:sp>
              <p:nvSpPr>
                <p:cNvPr id="92" name="Rounded Rectangle 148">
                  <a:extLst>
                    <a:ext uri="{FF2B5EF4-FFF2-40B4-BE49-F238E27FC236}">
                      <a16:creationId xmlns:a16="http://schemas.microsoft.com/office/drawing/2014/main" id="{2866C6E1-B20E-674E-816B-40F95231A8BF}"/>
                    </a:ext>
                  </a:extLst>
                </p:cNvPr>
                <p:cNvSpPr/>
                <p:nvPr/>
              </p:nvSpPr>
              <p:spPr bwMode="auto">
                <a:xfrm>
                  <a:off x="3410605" y="2028498"/>
                  <a:ext cx="57807" cy="299545"/>
                </a:xfrm>
                <a:prstGeom prst="roundRect">
                  <a:avLst/>
                </a:prstGeom>
                <a:no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solidFill>
                        <a:sysClr val="windowText" lastClr="000000"/>
                      </a:solidFill>
                    </a:ln>
                    <a:solidFill>
                      <a:schemeClr val="tx1"/>
                    </a:solidFill>
                    <a:effectLst/>
                    <a:latin typeface="Arial" panose="020B0604020202020204" pitchFamily="34" charset="0"/>
                    <a:ea typeface="宋体" panose="02010600030101010101" pitchFamily="2" charset="-122"/>
                  </a:endParaRPr>
                </a:p>
              </p:txBody>
            </p:sp>
            <p:sp>
              <p:nvSpPr>
                <p:cNvPr id="93" name="Trapezium 149">
                  <a:extLst>
                    <a:ext uri="{FF2B5EF4-FFF2-40B4-BE49-F238E27FC236}">
                      <a16:creationId xmlns:a16="http://schemas.microsoft.com/office/drawing/2014/main" id="{49BC8A13-BBFC-164F-9BE5-6B20DCA6C35E}"/>
                    </a:ext>
                  </a:extLst>
                </p:cNvPr>
                <p:cNvSpPr/>
                <p:nvPr/>
              </p:nvSpPr>
              <p:spPr bwMode="auto">
                <a:xfrm rot="5400000">
                  <a:off x="2894235" y="2171660"/>
                  <a:ext cx="420416" cy="134091"/>
                </a:xfrm>
                <a:prstGeom prst="trapezoid">
                  <a:avLst/>
                </a:prstGeom>
                <a:solidFill>
                  <a:schemeClr val="bg1">
                    <a:lumMod val="8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4" name="Rounded Rectangle 150">
                  <a:extLst>
                    <a:ext uri="{FF2B5EF4-FFF2-40B4-BE49-F238E27FC236}">
                      <a16:creationId xmlns:a16="http://schemas.microsoft.com/office/drawing/2014/main" id="{8D5F3294-4C78-464E-A4B7-D3ED92D24D4A}"/>
                    </a:ext>
                  </a:extLst>
                </p:cNvPr>
                <p:cNvSpPr/>
                <p:nvPr/>
              </p:nvSpPr>
              <p:spPr bwMode="auto">
                <a:xfrm>
                  <a:off x="3284482" y="2567150"/>
                  <a:ext cx="304800" cy="115614"/>
                </a:xfrm>
                <a:prstGeom prst="roundRect">
                  <a:avLst/>
                </a:prstGeom>
                <a:solidFill>
                  <a:schemeClr val="bg1">
                    <a:lumMod val="50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5" name="Rounded Rectangle 151">
                  <a:extLst>
                    <a:ext uri="{FF2B5EF4-FFF2-40B4-BE49-F238E27FC236}">
                      <a16:creationId xmlns:a16="http://schemas.microsoft.com/office/drawing/2014/main" id="{E9F166C2-33FC-4E48-8A6F-088F48DA2568}"/>
                    </a:ext>
                  </a:extLst>
                </p:cNvPr>
                <p:cNvSpPr/>
                <p:nvPr/>
              </p:nvSpPr>
              <p:spPr bwMode="auto">
                <a:xfrm rot="12798324" flipV="1">
                  <a:off x="3056648" y="2818728"/>
                  <a:ext cx="152416" cy="1178473"/>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6" name="Rounded Rectangle 152">
                  <a:extLst>
                    <a:ext uri="{FF2B5EF4-FFF2-40B4-BE49-F238E27FC236}">
                      <a16:creationId xmlns:a16="http://schemas.microsoft.com/office/drawing/2014/main" id="{09367BF6-D741-5D44-AF45-2F5E4A8DA4A0}"/>
                    </a:ext>
                  </a:extLst>
                </p:cNvPr>
                <p:cNvSpPr/>
                <p:nvPr/>
              </p:nvSpPr>
              <p:spPr bwMode="auto">
                <a:xfrm rot="11161529" flipV="1">
                  <a:off x="3318822" y="2965621"/>
                  <a:ext cx="152416" cy="1178473"/>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7" name="Rounded Rectangle 153">
                  <a:extLst>
                    <a:ext uri="{FF2B5EF4-FFF2-40B4-BE49-F238E27FC236}">
                      <a16:creationId xmlns:a16="http://schemas.microsoft.com/office/drawing/2014/main" id="{DC6383D0-613F-9B4F-8C1B-D25447EF8570}"/>
                    </a:ext>
                  </a:extLst>
                </p:cNvPr>
                <p:cNvSpPr/>
                <p:nvPr/>
              </p:nvSpPr>
              <p:spPr bwMode="auto">
                <a:xfrm rot="8842887" flipV="1">
                  <a:off x="3691956" y="2859159"/>
                  <a:ext cx="152416" cy="1178473"/>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8" name="Rounded Rectangle 154">
                  <a:extLst>
                    <a:ext uri="{FF2B5EF4-FFF2-40B4-BE49-F238E27FC236}">
                      <a16:creationId xmlns:a16="http://schemas.microsoft.com/office/drawing/2014/main" id="{19706416-ABA5-A64F-B79E-E41834C35B6C}"/>
                    </a:ext>
                  </a:extLst>
                </p:cNvPr>
                <p:cNvSpPr/>
                <p:nvPr/>
              </p:nvSpPr>
              <p:spPr bwMode="auto">
                <a:xfrm>
                  <a:off x="3305502" y="2691958"/>
                  <a:ext cx="273270" cy="286409"/>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90" name="Rounded Rectangle 144">
                <a:extLst>
                  <a:ext uri="{FF2B5EF4-FFF2-40B4-BE49-F238E27FC236}">
                    <a16:creationId xmlns:a16="http://schemas.microsoft.com/office/drawing/2014/main" id="{D3DC8AA9-8D6F-E849-A439-DE5BA71BCD4C}"/>
                  </a:ext>
                </a:extLst>
              </p:cNvPr>
              <p:cNvSpPr>
                <a:spLocks noChangeAspect="1"/>
              </p:cNvSpPr>
              <p:nvPr/>
            </p:nvSpPr>
            <p:spPr bwMode="auto">
              <a:xfrm>
                <a:off x="3132812" y="1837667"/>
                <a:ext cx="59631" cy="144000"/>
              </a:xfrm>
              <a:prstGeom prst="roundRect">
                <a:avLst/>
              </a:prstGeom>
              <a:solidFill>
                <a:srgbClr val="FF0000"/>
              </a:solidFill>
              <a:ln w="9525" cap="flat" cmpd="sng" algn="ctr">
                <a:noFill/>
                <a:prstDash val="solid"/>
                <a:round/>
                <a:headEnd type="none" w="med" len="med"/>
                <a:tailEnd type="none" w="med" len="med"/>
              </a:ln>
            </p:spPr>
            <p:txBody>
              <a:bodyPr vert="horz" wrap="square" lIns="91425" tIns="45713" rIns="91425" bIns="45713"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mc:AlternateContent xmlns:mc="http://schemas.openxmlformats.org/markup-compatibility/2006">
          <mc:Choice xmlns:am3d="http://schemas.microsoft.com/office/drawing/2017/model3d" Requires="am3d">
            <p:graphicFrame>
              <p:nvGraphicFramePr>
                <p:cNvPr id="73" name="3D Model 72" descr="Hexagonal Prism And Base White">
                  <a:extLst>
                    <a:ext uri="{FF2B5EF4-FFF2-40B4-BE49-F238E27FC236}">
                      <a16:creationId xmlns:a16="http://schemas.microsoft.com/office/drawing/2014/main" id="{F8A72344-14D8-4446-AEB9-63067F03768B}"/>
                    </a:ext>
                  </a:extLst>
                </p:cNvPr>
                <p:cNvGraphicFramePr>
                  <a:graphicFrameLocks noChangeAspect="1"/>
                </p:cNvGraphicFramePr>
                <p:nvPr>
                  <p:extLst>
                    <p:ext uri="{D42A27DB-BD31-4B8C-83A1-F6EECF244321}">
                      <p14:modId xmlns:p14="http://schemas.microsoft.com/office/powerpoint/2010/main" val="2856864266"/>
                    </p:ext>
                  </p:extLst>
                </p:nvPr>
              </p:nvGraphicFramePr>
              <p:xfrm>
                <a:off x="2692479" y="2797801"/>
                <a:ext cx="896773" cy="1127628"/>
              </p:xfrm>
              <a:graphic>
                <a:graphicData uri="http://schemas.microsoft.com/office/drawing/2017/model3d">
                  <am3d:model3d r:embed="rId4">
                    <am3d:spPr>
                      <a:xfrm>
                        <a:off x="0" y="0"/>
                        <a:ext cx="896773" cy="1127628"/>
                      </a:xfrm>
                      <a:prstGeom prst="rect">
                        <a:avLst/>
                      </a:prstGeom>
                    </am3d:spPr>
                    <am3d:camera>
                      <am3d:pos x="0" y="0" z="77927570"/>
                      <am3d:up dx="0" dy="36000000" dz="0"/>
                      <am3d:lookAt x="0" y="0" z="0"/>
                      <am3d:perspective fov="2700000"/>
                    </am3d:camera>
                    <am3d:trans>
                      <am3d:meterPerModelUnit n="138614" d="1000000"/>
                      <am3d:preTrans dx="36" dy="-18000000" dz="0"/>
                      <am3d:scale>
                        <am3d:sx n="1000000" d="1000000"/>
                        <am3d:sy n="1000000" d="1000000"/>
                        <am3d:sz n="1000000" d="1000000"/>
                      </am3d:scale>
                      <am3d:rot ax="3005197" ay="-3800907" az="-2813648"/>
                      <am3d:postTrans dx="0" dy="0" dz="0"/>
                    </am3d:trans>
                    <am3d:raster rName="Office3DRenderer" rVer="16.0.8326">
                      <am3d:blip r:embed="rId5"/>
                    </am3d:raster>
                    <am3d:objViewport viewportSz="12845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3" name="3D Model 72" descr="Hexagonal Prism And Base White">
                  <a:extLst>
                    <a:ext uri="{FF2B5EF4-FFF2-40B4-BE49-F238E27FC236}">
                      <a16:creationId xmlns:a16="http://schemas.microsoft.com/office/drawing/2014/main" id="{F8A72344-14D8-4446-AEB9-63067F03768B}"/>
                    </a:ext>
                  </a:extLst>
                </p:cNvPr>
                <p:cNvPicPr>
                  <a:picLocks noGrp="1" noRot="1" noChangeAspect="1" noMove="1" noResize="1" noEditPoints="1" noAdjustHandles="1" noChangeArrowheads="1" noChangeShapeType="1" noCrop="1"/>
                </p:cNvPicPr>
                <p:nvPr/>
              </p:nvPicPr>
              <p:blipFill>
                <a:blip r:embed="rId5"/>
                <a:stretch>
                  <a:fillRect/>
                </a:stretch>
              </p:blipFill>
              <p:spPr>
                <a:xfrm>
                  <a:off x="2808229" y="2508428"/>
                  <a:ext cx="896773" cy="112762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4" name="3D Model 73" descr="Light Grey Sphere">
                  <a:extLst>
                    <a:ext uri="{FF2B5EF4-FFF2-40B4-BE49-F238E27FC236}">
                      <a16:creationId xmlns:a16="http://schemas.microsoft.com/office/drawing/2014/main" id="{7CE71C80-86C8-CB42-A74B-5DCD18370115}"/>
                    </a:ext>
                  </a:extLst>
                </p:cNvPr>
                <p:cNvGraphicFramePr>
                  <a:graphicFrameLocks noChangeAspect="1"/>
                </p:cNvGraphicFramePr>
                <p:nvPr>
                  <p:extLst>
                    <p:ext uri="{D42A27DB-BD31-4B8C-83A1-F6EECF244321}">
                      <p14:modId xmlns:p14="http://schemas.microsoft.com/office/powerpoint/2010/main" val="1626949386"/>
                    </p:ext>
                  </p:extLst>
                </p:nvPr>
              </p:nvGraphicFramePr>
              <p:xfrm>
                <a:off x="3399225" y="4275810"/>
                <a:ext cx="729198" cy="783477"/>
              </p:xfrm>
              <a:graphic>
                <a:graphicData uri="http://schemas.microsoft.com/office/drawing/2017/model3d">
                  <am3d:model3d r:embed="rId6">
                    <am3d:spPr>
                      <a:xfrm>
                        <a:off x="0" y="0"/>
                        <a:ext cx="729198" cy="78347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1648982" ay="685698" az="-353080"/>
                      <am3d:postTrans dx="0" dy="0" dz="0"/>
                    </am3d:trans>
                    <am3d:raster rName="Office3DRenderer" rVer="16.0.8326">
                      <am3d:blip r:embed="rId7"/>
                    </am3d:raster>
                    <am3d:objViewport viewportSz="11867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4" name="3D Model 73" descr="Light Grey Sphere">
                  <a:extLst>
                    <a:ext uri="{FF2B5EF4-FFF2-40B4-BE49-F238E27FC236}">
                      <a16:creationId xmlns:a16="http://schemas.microsoft.com/office/drawing/2014/main" id="{7CE71C80-86C8-CB42-A74B-5DCD18370115}"/>
                    </a:ext>
                  </a:extLst>
                </p:cNvPr>
                <p:cNvPicPr>
                  <a:picLocks noGrp="1" noRot="1" noChangeAspect="1" noMove="1" noResize="1" noEditPoints="1" noAdjustHandles="1" noChangeArrowheads="1" noChangeShapeType="1" noCrop="1"/>
                </p:cNvPicPr>
                <p:nvPr/>
              </p:nvPicPr>
              <p:blipFill>
                <a:blip r:embed="rId7"/>
                <a:stretch>
                  <a:fillRect/>
                </a:stretch>
              </p:blipFill>
              <p:spPr>
                <a:xfrm>
                  <a:off x="3514975" y="3986437"/>
                  <a:ext cx="729198" cy="783477"/>
                </a:xfrm>
                <a:prstGeom prst="rect">
                  <a:avLst/>
                </a:prstGeom>
              </p:spPr>
            </p:pic>
          </mc:Fallback>
        </mc:AlternateContent>
        <p:sp>
          <p:nvSpPr>
            <p:cNvPr id="80" name="TextBox 79">
              <a:extLst>
                <a:ext uri="{FF2B5EF4-FFF2-40B4-BE49-F238E27FC236}">
                  <a16:creationId xmlns:a16="http://schemas.microsoft.com/office/drawing/2014/main" id="{DF9F4634-4701-DA42-B7B2-EA07732E7F4F}"/>
                </a:ext>
              </a:extLst>
            </p:cNvPr>
            <p:cNvSpPr txBox="1"/>
            <p:nvPr/>
          </p:nvSpPr>
          <p:spPr>
            <a:xfrm>
              <a:off x="-135302" y="4381377"/>
              <a:ext cx="1114244" cy="389054"/>
            </a:xfrm>
            <a:prstGeom prst="rect">
              <a:avLst/>
            </a:prstGeom>
            <a:noFill/>
          </p:spPr>
          <p:txBody>
            <a:bodyPr wrap="square" rtlCol="0">
              <a:spAutoFit/>
            </a:bodyPr>
            <a:lstStyle/>
            <a:p>
              <a:r>
                <a:rPr lang="en-US" sz="2200" b="1" dirty="0"/>
                <a:t>Emitter</a:t>
              </a:r>
            </a:p>
          </p:txBody>
        </p:sp>
        <p:cxnSp>
          <p:nvCxnSpPr>
            <p:cNvPr id="81" name="Straight Connector 80">
              <a:extLst>
                <a:ext uri="{FF2B5EF4-FFF2-40B4-BE49-F238E27FC236}">
                  <a16:creationId xmlns:a16="http://schemas.microsoft.com/office/drawing/2014/main" id="{7EF601CE-C664-0649-BDA5-E0FA5BDE21AB}"/>
                </a:ext>
              </a:extLst>
            </p:cNvPr>
            <p:cNvCxnSpPr>
              <a:cxnSpLocks/>
            </p:cNvCxnSpPr>
            <p:nvPr/>
          </p:nvCxnSpPr>
          <p:spPr>
            <a:xfrm flipV="1">
              <a:off x="672692" y="3961342"/>
              <a:ext cx="609964" cy="506249"/>
            </a:xfrm>
            <a:prstGeom prst="line">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5EB6403-3C34-644F-AA7D-A1B59B854B8A}"/>
                </a:ext>
              </a:extLst>
            </p:cNvPr>
            <p:cNvSpPr txBox="1"/>
            <p:nvPr/>
          </p:nvSpPr>
          <p:spPr>
            <a:xfrm>
              <a:off x="1483794" y="4711919"/>
              <a:ext cx="1758654" cy="443301"/>
            </a:xfrm>
            <a:prstGeom prst="rect">
              <a:avLst/>
            </a:prstGeom>
            <a:noFill/>
          </p:spPr>
          <p:txBody>
            <a:bodyPr wrap="square" rtlCol="0">
              <a:spAutoFit/>
            </a:bodyPr>
            <a:lstStyle/>
            <a:p>
              <a:pPr>
                <a:lnSpc>
                  <a:spcPts val="3320"/>
                </a:lnSpc>
              </a:pPr>
              <a:r>
                <a:rPr lang="en-US" sz="2200" b="1" dirty="0"/>
                <a:t>Camera lens</a:t>
              </a:r>
            </a:p>
          </p:txBody>
        </p:sp>
        <p:cxnSp>
          <p:nvCxnSpPr>
            <p:cNvPr id="83" name="Straight Connector 82">
              <a:extLst>
                <a:ext uri="{FF2B5EF4-FFF2-40B4-BE49-F238E27FC236}">
                  <a16:creationId xmlns:a16="http://schemas.microsoft.com/office/drawing/2014/main" id="{091893C1-D472-4C40-86E3-366709EB45CE}"/>
                </a:ext>
              </a:extLst>
            </p:cNvPr>
            <p:cNvCxnSpPr>
              <a:cxnSpLocks/>
            </p:cNvCxnSpPr>
            <p:nvPr/>
          </p:nvCxnSpPr>
          <p:spPr>
            <a:xfrm flipH="1" flipV="1">
              <a:off x="1508792" y="4343466"/>
              <a:ext cx="449452" cy="357490"/>
            </a:xfrm>
            <a:prstGeom prst="line">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8978225-DF0C-3945-85B2-437CDB035243}"/>
              </a:ext>
            </a:extLst>
          </p:cNvPr>
          <p:cNvGrpSpPr/>
          <p:nvPr/>
        </p:nvGrpSpPr>
        <p:grpSpPr>
          <a:xfrm>
            <a:off x="747001" y="1834010"/>
            <a:ext cx="1529537" cy="1561527"/>
            <a:chOff x="747001" y="1834010"/>
            <a:chExt cx="1529537" cy="1561527"/>
          </a:xfrm>
        </p:grpSpPr>
        <p:grpSp>
          <p:nvGrpSpPr>
            <p:cNvPr id="79" name="Group 78">
              <a:extLst>
                <a:ext uri="{FF2B5EF4-FFF2-40B4-BE49-F238E27FC236}">
                  <a16:creationId xmlns:a16="http://schemas.microsoft.com/office/drawing/2014/main" id="{508AB30A-AD44-4348-9456-64FD05A707E3}"/>
                </a:ext>
              </a:extLst>
            </p:cNvPr>
            <p:cNvGrpSpPr/>
            <p:nvPr/>
          </p:nvGrpSpPr>
          <p:grpSpPr>
            <a:xfrm>
              <a:off x="747001" y="1834010"/>
              <a:ext cx="1529537" cy="1009690"/>
              <a:chOff x="1914679" y="3524995"/>
              <a:chExt cx="2604417" cy="1722156"/>
            </a:xfrm>
          </p:grpSpPr>
          <p:sp>
            <p:nvSpPr>
              <p:cNvPr id="85" name="Rounded Rectangle 84">
                <a:extLst>
                  <a:ext uri="{FF2B5EF4-FFF2-40B4-BE49-F238E27FC236}">
                    <a16:creationId xmlns:a16="http://schemas.microsoft.com/office/drawing/2014/main" id="{D9521E9B-9609-8F43-A831-35E09E20F51A}"/>
                  </a:ext>
                </a:extLst>
              </p:cNvPr>
              <p:cNvSpPr/>
              <p:nvPr/>
            </p:nvSpPr>
            <p:spPr>
              <a:xfrm>
                <a:off x="1914679" y="3524995"/>
                <a:ext cx="2604417" cy="1722156"/>
              </a:xfrm>
              <a:prstGeom prst="roundRect">
                <a:avLst>
                  <a:gd name="adj" fmla="val 8057"/>
                </a:avLst>
              </a:prstGeom>
              <a:solidFill>
                <a:schemeClr val="bg1"/>
              </a:solidFill>
              <a:ln w="317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3409D46-B3A7-CD4F-8AE1-14CAEEDD88F3}"/>
                  </a:ext>
                </a:extLst>
              </p:cNvPr>
              <p:cNvSpPr/>
              <p:nvPr/>
            </p:nvSpPr>
            <p:spPr>
              <a:xfrm>
                <a:off x="2456065" y="3765212"/>
                <a:ext cx="311578" cy="825071"/>
              </a:xfrm>
              <a:prstGeom prst="rect">
                <a:avLst/>
              </a:prstGeom>
              <a:gradFill>
                <a:gsLst>
                  <a:gs pos="0">
                    <a:schemeClr val="accent1">
                      <a:lumMod val="5000"/>
                      <a:lumOff val="95000"/>
                    </a:schemeClr>
                  </a:gs>
                  <a:gs pos="74000">
                    <a:schemeClr val="bg1">
                      <a:lumMod val="75000"/>
                    </a:schemeClr>
                  </a:gs>
                  <a:gs pos="83000">
                    <a:schemeClr val="bg1">
                      <a:lumMod val="65000"/>
                    </a:schemeClr>
                  </a:gs>
                  <a:gs pos="100000">
                    <a:schemeClr val="bg1">
                      <a:lumMod val="50000"/>
                    </a:schemeClr>
                  </a:gs>
                </a:gsLst>
                <a:lin ang="108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F28D410-3546-8E41-A3F4-E25192CE3315}"/>
                  </a:ext>
                </a:extLst>
              </p:cNvPr>
              <p:cNvSpPr/>
              <p:nvPr/>
            </p:nvSpPr>
            <p:spPr>
              <a:xfrm>
                <a:off x="3474640" y="4396748"/>
                <a:ext cx="648000" cy="648000"/>
              </a:xfrm>
              <a:prstGeom prst="ellipse">
                <a:avLst/>
              </a:prstGeom>
              <a:gradFill flip="none" rotWithShape="1">
                <a:gsLst>
                  <a:gs pos="0">
                    <a:schemeClr val="accent3">
                      <a:lumMod val="0"/>
                      <a:lumOff val="100000"/>
                    </a:schemeClr>
                  </a:gs>
                  <a:gs pos="22000">
                    <a:schemeClr val="accent3">
                      <a:lumMod val="0"/>
                      <a:lumOff val="100000"/>
                    </a:schemeClr>
                  </a:gs>
                  <a:gs pos="100000">
                    <a:schemeClr val="accent3">
                      <a:lumMod val="100000"/>
                    </a:schemeClr>
                  </a:gs>
                </a:gsLst>
                <a:path path="circle">
                  <a:fillToRect l="50000" t="50000" r="50000" b="50000"/>
                </a:path>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2A97FB4-E21E-EC4F-A63C-ABF442144E18}"/>
                  </a:ext>
                </a:extLst>
              </p:cNvPr>
              <p:cNvSpPr/>
              <p:nvPr/>
            </p:nvSpPr>
            <p:spPr>
              <a:xfrm rot="10800000">
                <a:off x="2768051" y="3765211"/>
                <a:ext cx="311578" cy="825071"/>
              </a:xfrm>
              <a:prstGeom prst="rect">
                <a:avLst/>
              </a:prstGeom>
              <a:gradFill>
                <a:gsLst>
                  <a:gs pos="0">
                    <a:schemeClr val="accent1">
                      <a:lumMod val="5000"/>
                      <a:lumOff val="95000"/>
                    </a:schemeClr>
                  </a:gs>
                  <a:gs pos="74000">
                    <a:schemeClr val="bg1">
                      <a:lumMod val="75000"/>
                    </a:schemeClr>
                  </a:gs>
                  <a:gs pos="83000">
                    <a:schemeClr val="bg1">
                      <a:lumMod val="65000"/>
                    </a:schemeClr>
                  </a:gs>
                  <a:gs pos="100000">
                    <a:schemeClr val="bg1">
                      <a:lumMod val="50000"/>
                    </a:schemeClr>
                  </a:gs>
                </a:gsLst>
                <a:lin ang="108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4" name="Down Arrow 83">
              <a:extLst>
                <a:ext uri="{FF2B5EF4-FFF2-40B4-BE49-F238E27FC236}">
                  <a16:creationId xmlns:a16="http://schemas.microsoft.com/office/drawing/2014/main" id="{D4E261E6-2240-3F4D-8E88-9BC18361D6C9}"/>
                </a:ext>
              </a:extLst>
            </p:cNvPr>
            <p:cNvSpPr/>
            <p:nvPr/>
          </p:nvSpPr>
          <p:spPr>
            <a:xfrm rot="10800000">
              <a:off x="1231730" y="2954345"/>
              <a:ext cx="177570" cy="441192"/>
            </a:xfrm>
            <a:prstGeom prst="downArrow">
              <a:avLst>
                <a:gd name="adj1" fmla="val 32418"/>
                <a:gd name="adj2" fmla="val 65384"/>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B5FB7531-27BE-7D49-89BE-15C6A92185DC}"/>
              </a:ext>
            </a:extLst>
          </p:cNvPr>
          <p:cNvGrpSpPr/>
          <p:nvPr/>
        </p:nvGrpSpPr>
        <p:grpSpPr>
          <a:xfrm>
            <a:off x="6801046" y="3507630"/>
            <a:ext cx="5309176" cy="1130517"/>
            <a:chOff x="6801046" y="3507630"/>
            <a:chExt cx="5309176" cy="1130517"/>
          </a:xfrm>
        </p:grpSpPr>
        <p:sp>
          <p:nvSpPr>
            <p:cNvPr id="23" name="Rectangle 22">
              <a:extLst>
                <a:ext uri="{FF2B5EF4-FFF2-40B4-BE49-F238E27FC236}">
                  <a16:creationId xmlns:a16="http://schemas.microsoft.com/office/drawing/2014/main" id="{CB2F4DFE-D069-C946-B829-B3DAFAFCE62B}"/>
                </a:ext>
              </a:extLst>
            </p:cNvPr>
            <p:cNvSpPr/>
            <p:nvPr/>
          </p:nvSpPr>
          <p:spPr>
            <a:xfrm>
              <a:off x="7029938" y="3547785"/>
              <a:ext cx="522252" cy="421092"/>
            </a:xfrm>
            <a:prstGeom prst="rect">
              <a:avLst/>
            </a:prstGeom>
            <a:solidFill>
              <a:schemeClr val="accent2">
                <a:lumMod val="75000"/>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 </a:t>
              </a:r>
            </a:p>
          </p:txBody>
        </p:sp>
        <p:sp>
          <p:nvSpPr>
            <p:cNvPr id="158" name="Rectangle 157">
              <a:extLst>
                <a:ext uri="{FF2B5EF4-FFF2-40B4-BE49-F238E27FC236}">
                  <a16:creationId xmlns:a16="http://schemas.microsoft.com/office/drawing/2014/main" id="{88A6541F-EDD3-0644-BA1E-43CE782DCF72}"/>
                </a:ext>
              </a:extLst>
            </p:cNvPr>
            <p:cNvSpPr/>
            <p:nvPr/>
          </p:nvSpPr>
          <p:spPr>
            <a:xfrm>
              <a:off x="8532391" y="3547785"/>
              <a:ext cx="522252" cy="421092"/>
            </a:xfrm>
            <a:prstGeom prst="rect">
              <a:avLst/>
            </a:prstGeom>
            <a:solidFill>
              <a:schemeClr val="accent2">
                <a:lumMod val="75000"/>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 </a:t>
              </a:r>
            </a:p>
          </p:txBody>
        </p:sp>
        <p:sp>
          <p:nvSpPr>
            <p:cNvPr id="159" name="Rectangle 158">
              <a:extLst>
                <a:ext uri="{FF2B5EF4-FFF2-40B4-BE49-F238E27FC236}">
                  <a16:creationId xmlns:a16="http://schemas.microsoft.com/office/drawing/2014/main" id="{28FF81FE-B07D-4746-9CE5-45D95CB9EEF9}"/>
                </a:ext>
              </a:extLst>
            </p:cNvPr>
            <p:cNvSpPr/>
            <p:nvPr/>
          </p:nvSpPr>
          <p:spPr>
            <a:xfrm>
              <a:off x="10059174" y="3553813"/>
              <a:ext cx="522252" cy="421092"/>
            </a:xfrm>
            <a:prstGeom prst="rect">
              <a:avLst/>
            </a:prstGeom>
            <a:solidFill>
              <a:schemeClr val="accent2">
                <a:lumMod val="75000"/>
                <a:alpha val="8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 </a:t>
              </a:r>
            </a:p>
          </p:txBody>
        </p:sp>
        <p:grpSp>
          <p:nvGrpSpPr>
            <p:cNvPr id="6" name="Group 5">
              <a:extLst>
                <a:ext uri="{FF2B5EF4-FFF2-40B4-BE49-F238E27FC236}">
                  <a16:creationId xmlns:a16="http://schemas.microsoft.com/office/drawing/2014/main" id="{4C389DD1-4ED0-D248-A56F-82725E66B1C2}"/>
                </a:ext>
              </a:extLst>
            </p:cNvPr>
            <p:cNvGrpSpPr/>
            <p:nvPr/>
          </p:nvGrpSpPr>
          <p:grpSpPr>
            <a:xfrm>
              <a:off x="6801046" y="3529496"/>
              <a:ext cx="5309176" cy="1080550"/>
              <a:chOff x="6801046" y="3529496"/>
              <a:chExt cx="5309176" cy="1080550"/>
            </a:xfrm>
          </p:grpSpPr>
          <p:grpSp>
            <p:nvGrpSpPr>
              <p:cNvPr id="123" name="Group 122">
                <a:extLst>
                  <a:ext uri="{FF2B5EF4-FFF2-40B4-BE49-F238E27FC236}">
                    <a16:creationId xmlns:a16="http://schemas.microsoft.com/office/drawing/2014/main" id="{8AD5D476-E1FA-1C4A-BF53-ED95D3DD120E}"/>
                  </a:ext>
                </a:extLst>
              </p:cNvPr>
              <p:cNvGrpSpPr/>
              <p:nvPr/>
            </p:nvGrpSpPr>
            <p:grpSpPr>
              <a:xfrm>
                <a:off x="6801046" y="3529496"/>
                <a:ext cx="4560193" cy="433364"/>
                <a:chOff x="5811323" y="2153263"/>
                <a:chExt cx="4560193" cy="659767"/>
              </a:xfrm>
            </p:grpSpPr>
            <p:grpSp>
              <p:nvGrpSpPr>
                <p:cNvPr id="124" name="Group 123">
                  <a:extLst>
                    <a:ext uri="{FF2B5EF4-FFF2-40B4-BE49-F238E27FC236}">
                      <a16:creationId xmlns:a16="http://schemas.microsoft.com/office/drawing/2014/main" id="{956113E3-8B5F-A147-AABF-D46A64F3F746}"/>
                    </a:ext>
                  </a:extLst>
                </p:cNvPr>
                <p:cNvGrpSpPr/>
                <p:nvPr/>
              </p:nvGrpSpPr>
              <p:grpSpPr>
                <a:xfrm>
                  <a:off x="5811323" y="2164760"/>
                  <a:ext cx="3027422" cy="648270"/>
                  <a:chOff x="2537342" y="1665458"/>
                  <a:chExt cx="3027422" cy="648270"/>
                </a:xfrm>
              </p:grpSpPr>
              <p:grpSp>
                <p:nvGrpSpPr>
                  <p:cNvPr id="132" name="Group 131">
                    <a:extLst>
                      <a:ext uri="{FF2B5EF4-FFF2-40B4-BE49-F238E27FC236}">
                        <a16:creationId xmlns:a16="http://schemas.microsoft.com/office/drawing/2014/main" id="{C6DFF631-C035-9643-8D3D-2F7D3BD30A77}"/>
                      </a:ext>
                    </a:extLst>
                  </p:cNvPr>
                  <p:cNvGrpSpPr/>
                  <p:nvPr/>
                </p:nvGrpSpPr>
                <p:grpSpPr>
                  <a:xfrm>
                    <a:off x="2537342" y="1665459"/>
                    <a:ext cx="1508078" cy="648269"/>
                    <a:chOff x="1636912" y="1596879"/>
                    <a:chExt cx="1508078" cy="648269"/>
                  </a:xfrm>
                </p:grpSpPr>
                <p:cxnSp>
                  <p:nvCxnSpPr>
                    <p:cNvPr id="136" name="Connector: Elbow 4">
                      <a:extLst>
                        <a:ext uri="{FF2B5EF4-FFF2-40B4-BE49-F238E27FC236}">
                          <a16:creationId xmlns:a16="http://schemas.microsoft.com/office/drawing/2014/main" id="{9A74D3E8-49DF-1643-9BF0-CE3EB9065B9F}"/>
                        </a:ext>
                      </a:extLst>
                    </p:cNvPr>
                    <p:cNvCxnSpPr/>
                    <p:nvPr/>
                  </p:nvCxnSpPr>
                  <p:spPr>
                    <a:xfrm>
                      <a:off x="1636912" y="1596879"/>
                      <a:ext cx="1508078" cy="64826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607D8CC-7CD2-D347-94DE-3ABD9C0B9561}"/>
                        </a:ext>
                      </a:extLst>
                    </p:cNvPr>
                    <p:cNvCxnSpPr>
                      <a:cxnSpLocks/>
                    </p:cNvCxnSpPr>
                    <p:nvPr/>
                  </p:nvCxnSpPr>
                  <p:spPr>
                    <a:xfrm>
                      <a:off x="1639073" y="1596879"/>
                      <a:ext cx="0" cy="6482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BDF71A24-1CE9-084E-9E64-43222F6EF00A}"/>
                      </a:ext>
                    </a:extLst>
                  </p:cNvPr>
                  <p:cNvGrpSpPr/>
                  <p:nvPr/>
                </p:nvGrpSpPr>
                <p:grpSpPr>
                  <a:xfrm>
                    <a:off x="4056686" y="1665458"/>
                    <a:ext cx="1508078" cy="648269"/>
                    <a:chOff x="1636912" y="1596879"/>
                    <a:chExt cx="1508078" cy="648269"/>
                  </a:xfrm>
                </p:grpSpPr>
                <p:cxnSp>
                  <p:nvCxnSpPr>
                    <p:cNvPr id="134" name="Connector: Elbow 145">
                      <a:extLst>
                        <a:ext uri="{FF2B5EF4-FFF2-40B4-BE49-F238E27FC236}">
                          <a16:creationId xmlns:a16="http://schemas.microsoft.com/office/drawing/2014/main" id="{D00F47F9-D5D9-C94C-B0BB-D7DF9475E9DA}"/>
                        </a:ext>
                      </a:extLst>
                    </p:cNvPr>
                    <p:cNvCxnSpPr/>
                    <p:nvPr/>
                  </p:nvCxnSpPr>
                  <p:spPr>
                    <a:xfrm>
                      <a:off x="1636912" y="1596879"/>
                      <a:ext cx="1508078" cy="64826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44A2241-F9EC-8B4D-ADFD-C3809A2129A5}"/>
                        </a:ext>
                      </a:extLst>
                    </p:cNvPr>
                    <p:cNvCxnSpPr>
                      <a:cxnSpLocks/>
                    </p:cNvCxnSpPr>
                    <p:nvPr/>
                  </p:nvCxnSpPr>
                  <p:spPr>
                    <a:xfrm>
                      <a:off x="1639073" y="1596879"/>
                      <a:ext cx="0" cy="6482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Group 124">
                  <a:extLst>
                    <a:ext uri="{FF2B5EF4-FFF2-40B4-BE49-F238E27FC236}">
                      <a16:creationId xmlns:a16="http://schemas.microsoft.com/office/drawing/2014/main" id="{44EF920D-B545-3E4D-BF2A-CF3EDFC49E93}"/>
                    </a:ext>
                  </a:extLst>
                </p:cNvPr>
                <p:cNvGrpSpPr/>
                <p:nvPr/>
              </p:nvGrpSpPr>
              <p:grpSpPr>
                <a:xfrm>
                  <a:off x="8850011" y="2153263"/>
                  <a:ext cx="1521505" cy="648270"/>
                  <a:chOff x="2537342" y="1665458"/>
                  <a:chExt cx="1521505" cy="648270"/>
                </a:xfrm>
              </p:grpSpPr>
              <p:grpSp>
                <p:nvGrpSpPr>
                  <p:cNvPr id="126" name="Group 125">
                    <a:extLst>
                      <a:ext uri="{FF2B5EF4-FFF2-40B4-BE49-F238E27FC236}">
                        <a16:creationId xmlns:a16="http://schemas.microsoft.com/office/drawing/2014/main" id="{F3A5ABD2-12DA-0D49-8DC4-A5357E8A0375}"/>
                      </a:ext>
                    </a:extLst>
                  </p:cNvPr>
                  <p:cNvGrpSpPr/>
                  <p:nvPr/>
                </p:nvGrpSpPr>
                <p:grpSpPr>
                  <a:xfrm>
                    <a:off x="2537342" y="1665459"/>
                    <a:ext cx="1508078" cy="648269"/>
                    <a:chOff x="1636912" y="1596879"/>
                    <a:chExt cx="1508078" cy="648269"/>
                  </a:xfrm>
                </p:grpSpPr>
                <p:cxnSp>
                  <p:nvCxnSpPr>
                    <p:cNvPr id="130" name="Connector: Elbow 4">
                      <a:extLst>
                        <a:ext uri="{FF2B5EF4-FFF2-40B4-BE49-F238E27FC236}">
                          <a16:creationId xmlns:a16="http://schemas.microsoft.com/office/drawing/2014/main" id="{4E86DAD4-BD7F-9646-80B7-C7CC25F299BB}"/>
                        </a:ext>
                      </a:extLst>
                    </p:cNvPr>
                    <p:cNvCxnSpPr/>
                    <p:nvPr/>
                  </p:nvCxnSpPr>
                  <p:spPr>
                    <a:xfrm>
                      <a:off x="1636912" y="1596879"/>
                      <a:ext cx="1508078" cy="64826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58A8E7C-B02A-AD44-A10F-E27F7B9FF53E}"/>
                        </a:ext>
                      </a:extLst>
                    </p:cNvPr>
                    <p:cNvCxnSpPr>
                      <a:cxnSpLocks/>
                    </p:cNvCxnSpPr>
                    <p:nvPr/>
                  </p:nvCxnSpPr>
                  <p:spPr>
                    <a:xfrm>
                      <a:off x="1639073" y="1596879"/>
                      <a:ext cx="0" cy="6482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68C11927-9D50-BC48-8790-081F2284CD5D}"/>
                      </a:ext>
                    </a:extLst>
                  </p:cNvPr>
                  <p:cNvCxnSpPr>
                    <a:cxnSpLocks/>
                  </p:cNvCxnSpPr>
                  <p:nvPr/>
                </p:nvCxnSpPr>
                <p:spPr>
                  <a:xfrm>
                    <a:off x="4058847" y="1665458"/>
                    <a:ext cx="0" cy="648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8" name="Group 137">
                <a:extLst>
                  <a:ext uri="{FF2B5EF4-FFF2-40B4-BE49-F238E27FC236}">
                    <a16:creationId xmlns:a16="http://schemas.microsoft.com/office/drawing/2014/main" id="{E32FEE23-78FF-A643-AC9C-6EAD5F0A2C62}"/>
                  </a:ext>
                </a:extLst>
              </p:cNvPr>
              <p:cNvGrpSpPr/>
              <p:nvPr/>
            </p:nvGrpSpPr>
            <p:grpSpPr>
              <a:xfrm>
                <a:off x="7563456" y="4184236"/>
                <a:ext cx="4546766" cy="425810"/>
                <a:chOff x="7330667" y="2153263"/>
                <a:chExt cx="4546766" cy="659766"/>
              </a:xfrm>
            </p:grpSpPr>
            <p:grpSp>
              <p:nvGrpSpPr>
                <p:cNvPr id="148" name="Group 147">
                  <a:extLst>
                    <a:ext uri="{FF2B5EF4-FFF2-40B4-BE49-F238E27FC236}">
                      <a16:creationId xmlns:a16="http://schemas.microsoft.com/office/drawing/2014/main" id="{082EA293-600C-1F44-83FF-DBAC540FEEDD}"/>
                    </a:ext>
                  </a:extLst>
                </p:cNvPr>
                <p:cNvGrpSpPr/>
                <p:nvPr/>
              </p:nvGrpSpPr>
              <p:grpSpPr>
                <a:xfrm>
                  <a:off x="7330667" y="2164760"/>
                  <a:ext cx="1508078" cy="648269"/>
                  <a:chOff x="1636912" y="1596879"/>
                  <a:chExt cx="1508078" cy="648269"/>
                </a:xfrm>
              </p:grpSpPr>
              <p:cxnSp>
                <p:nvCxnSpPr>
                  <p:cNvPr id="149" name="Connector: Elbow 145">
                    <a:extLst>
                      <a:ext uri="{FF2B5EF4-FFF2-40B4-BE49-F238E27FC236}">
                        <a16:creationId xmlns:a16="http://schemas.microsoft.com/office/drawing/2014/main" id="{55B6B479-5119-B848-A469-EB89194C87C7}"/>
                      </a:ext>
                    </a:extLst>
                  </p:cNvPr>
                  <p:cNvCxnSpPr/>
                  <p:nvPr/>
                </p:nvCxnSpPr>
                <p:spPr>
                  <a:xfrm>
                    <a:off x="1636912" y="1596879"/>
                    <a:ext cx="1508078" cy="64826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9AB5AE1-DF69-C74A-8128-5AEBCB3E0D47}"/>
                      </a:ext>
                    </a:extLst>
                  </p:cNvPr>
                  <p:cNvCxnSpPr>
                    <a:cxnSpLocks/>
                  </p:cNvCxnSpPr>
                  <p:nvPr/>
                </p:nvCxnSpPr>
                <p:spPr>
                  <a:xfrm>
                    <a:off x="1639073" y="1596879"/>
                    <a:ext cx="0" cy="6482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5564C5BF-C546-C04E-8508-0DDCFB645F9B}"/>
                    </a:ext>
                  </a:extLst>
                </p:cNvPr>
                <p:cNvGrpSpPr/>
                <p:nvPr/>
              </p:nvGrpSpPr>
              <p:grpSpPr>
                <a:xfrm>
                  <a:off x="8850011" y="2153263"/>
                  <a:ext cx="3027422" cy="648270"/>
                  <a:chOff x="2537342" y="1665458"/>
                  <a:chExt cx="3027422" cy="648270"/>
                </a:xfrm>
              </p:grpSpPr>
              <p:grpSp>
                <p:nvGrpSpPr>
                  <p:cNvPr id="141" name="Group 140">
                    <a:extLst>
                      <a:ext uri="{FF2B5EF4-FFF2-40B4-BE49-F238E27FC236}">
                        <a16:creationId xmlns:a16="http://schemas.microsoft.com/office/drawing/2014/main" id="{6285B421-CFB8-9B48-B3FB-6DC9C911C367}"/>
                      </a:ext>
                    </a:extLst>
                  </p:cNvPr>
                  <p:cNvGrpSpPr/>
                  <p:nvPr/>
                </p:nvGrpSpPr>
                <p:grpSpPr>
                  <a:xfrm>
                    <a:off x="2537342" y="1665459"/>
                    <a:ext cx="1508078" cy="648269"/>
                    <a:chOff x="1636912" y="1596879"/>
                    <a:chExt cx="1508078" cy="648269"/>
                  </a:xfrm>
                </p:grpSpPr>
                <p:cxnSp>
                  <p:nvCxnSpPr>
                    <p:cNvPr id="145" name="Connector: Elbow 4">
                      <a:extLst>
                        <a:ext uri="{FF2B5EF4-FFF2-40B4-BE49-F238E27FC236}">
                          <a16:creationId xmlns:a16="http://schemas.microsoft.com/office/drawing/2014/main" id="{136BE739-596F-004C-A100-4B33B3DDAF4B}"/>
                        </a:ext>
                      </a:extLst>
                    </p:cNvPr>
                    <p:cNvCxnSpPr/>
                    <p:nvPr/>
                  </p:nvCxnSpPr>
                  <p:spPr>
                    <a:xfrm>
                      <a:off x="1636912" y="1596879"/>
                      <a:ext cx="1508078" cy="64826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5BAFC5B-848F-D54C-B311-00F569A07819}"/>
                        </a:ext>
                      </a:extLst>
                    </p:cNvPr>
                    <p:cNvCxnSpPr>
                      <a:cxnSpLocks/>
                    </p:cNvCxnSpPr>
                    <p:nvPr/>
                  </p:nvCxnSpPr>
                  <p:spPr>
                    <a:xfrm>
                      <a:off x="1639073" y="1596879"/>
                      <a:ext cx="0" cy="6482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417BFB00-44B5-794C-9545-1610D0C773EE}"/>
                      </a:ext>
                    </a:extLst>
                  </p:cNvPr>
                  <p:cNvGrpSpPr/>
                  <p:nvPr/>
                </p:nvGrpSpPr>
                <p:grpSpPr>
                  <a:xfrm>
                    <a:off x="4056686" y="1665458"/>
                    <a:ext cx="1508078" cy="648269"/>
                    <a:chOff x="1636912" y="1596879"/>
                    <a:chExt cx="1508078" cy="648269"/>
                  </a:xfrm>
                </p:grpSpPr>
                <p:cxnSp>
                  <p:nvCxnSpPr>
                    <p:cNvPr id="143" name="Connector: Elbow 145">
                      <a:extLst>
                        <a:ext uri="{FF2B5EF4-FFF2-40B4-BE49-F238E27FC236}">
                          <a16:creationId xmlns:a16="http://schemas.microsoft.com/office/drawing/2014/main" id="{7A3A16D0-5598-F64B-AD42-F78EEC1D4F0B}"/>
                        </a:ext>
                      </a:extLst>
                    </p:cNvPr>
                    <p:cNvCxnSpPr/>
                    <p:nvPr/>
                  </p:nvCxnSpPr>
                  <p:spPr>
                    <a:xfrm>
                      <a:off x="1636912" y="1596879"/>
                      <a:ext cx="1508078" cy="64826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CF50D60-74BE-2E45-9A44-ECEDB680903C}"/>
                        </a:ext>
                      </a:extLst>
                    </p:cNvPr>
                    <p:cNvCxnSpPr>
                      <a:cxnSpLocks/>
                    </p:cNvCxnSpPr>
                    <p:nvPr/>
                  </p:nvCxnSpPr>
                  <p:spPr>
                    <a:xfrm>
                      <a:off x="1639073" y="1596879"/>
                      <a:ext cx="0" cy="6482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sp>
          <p:nvSpPr>
            <p:cNvPr id="24" name="Rectangle 23">
              <a:extLst>
                <a:ext uri="{FF2B5EF4-FFF2-40B4-BE49-F238E27FC236}">
                  <a16:creationId xmlns:a16="http://schemas.microsoft.com/office/drawing/2014/main" id="{B9469CDF-658E-7B4F-9925-FAB650308743}"/>
                </a:ext>
              </a:extLst>
            </p:cNvPr>
            <p:cNvSpPr/>
            <p:nvPr/>
          </p:nvSpPr>
          <p:spPr>
            <a:xfrm>
              <a:off x="7576124" y="4203120"/>
              <a:ext cx="210958" cy="4258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 </a:t>
              </a:r>
            </a:p>
          </p:txBody>
        </p:sp>
        <p:sp>
          <p:nvSpPr>
            <p:cNvPr id="160" name="Rectangle 159">
              <a:extLst>
                <a:ext uri="{FF2B5EF4-FFF2-40B4-BE49-F238E27FC236}">
                  <a16:creationId xmlns:a16="http://schemas.microsoft.com/office/drawing/2014/main" id="{96E31B54-E70A-A149-BE65-564A6A3A27D6}"/>
                </a:ext>
              </a:extLst>
            </p:cNvPr>
            <p:cNvSpPr/>
            <p:nvPr/>
          </p:nvSpPr>
          <p:spPr>
            <a:xfrm>
              <a:off x="9097441" y="4206776"/>
              <a:ext cx="210958" cy="4258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 </a:t>
              </a:r>
            </a:p>
          </p:txBody>
        </p:sp>
        <p:sp>
          <p:nvSpPr>
            <p:cNvPr id="161" name="Rectangle 160">
              <a:extLst>
                <a:ext uri="{FF2B5EF4-FFF2-40B4-BE49-F238E27FC236}">
                  <a16:creationId xmlns:a16="http://schemas.microsoft.com/office/drawing/2014/main" id="{6D748C88-7613-6A4F-AB0C-DFA435D1E7AB}"/>
                </a:ext>
              </a:extLst>
            </p:cNvPr>
            <p:cNvSpPr/>
            <p:nvPr/>
          </p:nvSpPr>
          <p:spPr>
            <a:xfrm>
              <a:off x="10614623" y="4203120"/>
              <a:ext cx="210958" cy="4258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 </a:t>
              </a:r>
            </a:p>
          </p:txBody>
        </p:sp>
        <p:sp>
          <p:nvSpPr>
            <p:cNvPr id="181" name="TextBox 180">
              <a:extLst>
                <a:ext uri="{FF2B5EF4-FFF2-40B4-BE49-F238E27FC236}">
                  <a16:creationId xmlns:a16="http://schemas.microsoft.com/office/drawing/2014/main" id="{BEE8DAB5-9F7F-5C4F-A255-9C21F4CC00A4}"/>
                </a:ext>
              </a:extLst>
            </p:cNvPr>
            <p:cNvSpPr txBox="1"/>
            <p:nvPr/>
          </p:nvSpPr>
          <p:spPr>
            <a:xfrm>
              <a:off x="7485364" y="4176482"/>
              <a:ext cx="434734" cy="461665"/>
            </a:xfrm>
            <a:prstGeom prst="rect">
              <a:avLst/>
            </a:prstGeom>
            <a:noFill/>
          </p:spPr>
          <p:txBody>
            <a:bodyPr wrap="none" rtlCol="0">
              <a:spAutoFit/>
            </a:bodyPr>
            <a:lstStyle/>
            <a:p>
              <a:r>
                <a:rPr lang="en-US" sz="2400" b="1" dirty="0"/>
                <a:t>S</a:t>
              </a:r>
              <a:r>
                <a:rPr lang="en-US" sz="2400" b="1" baseline="-25000" dirty="0"/>
                <a:t>2</a:t>
              </a:r>
            </a:p>
          </p:txBody>
        </p:sp>
        <p:sp>
          <p:nvSpPr>
            <p:cNvPr id="182" name="TextBox 181">
              <a:extLst>
                <a:ext uri="{FF2B5EF4-FFF2-40B4-BE49-F238E27FC236}">
                  <a16:creationId xmlns:a16="http://schemas.microsoft.com/office/drawing/2014/main" id="{5669208D-6758-A74D-A602-550ADC772F20}"/>
                </a:ext>
              </a:extLst>
            </p:cNvPr>
            <p:cNvSpPr txBox="1"/>
            <p:nvPr/>
          </p:nvSpPr>
          <p:spPr>
            <a:xfrm>
              <a:off x="7054275" y="3507630"/>
              <a:ext cx="434734" cy="461665"/>
            </a:xfrm>
            <a:prstGeom prst="rect">
              <a:avLst/>
            </a:prstGeom>
            <a:noFill/>
          </p:spPr>
          <p:txBody>
            <a:bodyPr wrap="none" rtlCol="0">
              <a:spAutoFit/>
            </a:bodyPr>
            <a:lstStyle/>
            <a:p>
              <a:r>
                <a:rPr lang="en-US" sz="2400" b="1" dirty="0"/>
                <a:t>S</a:t>
              </a:r>
              <a:r>
                <a:rPr lang="en-US" sz="2400" b="1" baseline="-25000" dirty="0"/>
                <a:t>1</a:t>
              </a:r>
            </a:p>
          </p:txBody>
        </p:sp>
      </p:grpSp>
      <p:sp>
        <p:nvSpPr>
          <p:cNvPr id="189" name="TextBox 188">
            <a:extLst>
              <a:ext uri="{FF2B5EF4-FFF2-40B4-BE49-F238E27FC236}">
                <a16:creationId xmlns:a16="http://schemas.microsoft.com/office/drawing/2014/main" id="{FB53EC00-7770-1943-B883-880151EDC8D5}"/>
              </a:ext>
            </a:extLst>
          </p:cNvPr>
          <p:cNvSpPr txBox="1"/>
          <p:nvPr/>
        </p:nvSpPr>
        <p:spPr>
          <a:xfrm>
            <a:off x="2256464" y="1878837"/>
            <a:ext cx="1758654" cy="484235"/>
          </a:xfrm>
          <a:prstGeom prst="rect">
            <a:avLst/>
          </a:prstGeom>
          <a:noFill/>
        </p:spPr>
        <p:txBody>
          <a:bodyPr wrap="square" rtlCol="0">
            <a:spAutoFit/>
          </a:bodyPr>
          <a:lstStyle/>
          <a:p>
            <a:pPr>
              <a:lnSpc>
                <a:spcPts val="3320"/>
              </a:lnSpc>
            </a:pPr>
            <a:r>
              <a:rPr lang="en-US" sz="2200" b="1" dirty="0"/>
              <a:t>Depth map</a:t>
            </a:r>
          </a:p>
        </p:txBody>
      </p:sp>
      <p:pic>
        <p:nvPicPr>
          <p:cNvPr id="191" name="Picture 190" descr="Text&#10;&#10;Description automatically generated with medium confidence">
            <a:extLst>
              <a:ext uri="{FF2B5EF4-FFF2-40B4-BE49-F238E27FC236}">
                <a16:creationId xmlns:a16="http://schemas.microsoft.com/office/drawing/2014/main" id="{42E74E1D-529D-7C44-BDE0-153B95DD859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645796" y="5452823"/>
            <a:ext cx="3674103" cy="893579"/>
          </a:xfrm>
          <a:prstGeom prst="rect">
            <a:avLst/>
          </a:prstGeom>
        </p:spPr>
      </p:pic>
      <p:grpSp>
        <p:nvGrpSpPr>
          <p:cNvPr id="4" name="Group 3">
            <a:extLst>
              <a:ext uri="{FF2B5EF4-FFF2-40B4-BE49-F238E27FC236}">
                <a16:creationId xmlns:a16="http://schemas.microsoft.com/office/drawing/2014/main" id="{92FC9762-B979-A64C-BA5C-4870CB736C02}"/>
              </a:ext>
            </a:extLst>
          </p:cNvPr>
          <p:cNvGrpSpPr/>
          <p:nvPr/>
        </p:nvGrpSpPr>
        <p:grpSpPr>
          <a:xfrm>
            <a:off x="5258991" y="1940536"/>
            <a:ext cx="6074685" cy="518929"/>
            <a:chOff x="5258991" y="1940536"/>
            <a:chExt cx="6074685" cy="518929"/>
          </a:xfrm>
        </p:grpSpPr>
        <p:grpSp>
          <p:nvGrpSpPr>
            <p:cNvPr id="2" name="Group 1">
              <a:extLst>
                <a:ext uri="{FF2B5EF4-FFF2-40B4-BE49-F238E27FC236}">
                  <a16:creationId xmlns:a16="http://schemas.microsoft.com/office/drawing/2014/main" id="{BFBF34EC-5EA2-EE4B-911F-444A3B1DCEE5}"/>
                </a:ext>
              </a:extLst>
            </p:cNvPr>
            <p:cNvGrpSpPr/>
            <p:nvPr/>
          </p:nvGrpSpPr>
          <p:grpSpPr>
            <a:xfrm>
              <a:off x="6786910" y="1940536"/>
              <a:ext cx="4546766" cy="518929"/>
              <a:chOff x="5811323" y="2153264"/>
              <a:chExt cx="4546766" cy="659766"/>
            </a:xfrm>
          </p:grpSpPr>
          <p:grpSp>
            <p:nvGrpSpPr>
              <p:cNvPr id="19" name="Group 18">
                <a:extLst>
                  <a:ext uri="{FF2B5EF4-FFF2-40B4-BE49-F238E27FC236}">
                    <a16:creationId xmlns:a16="http://schemas.microsoft.com/office/drawing/2014/main" id="{B9ECB5CA-16DB-7644-B33D-0CDD3C262DB3}"/>
                  </a:ext>
                </a:extLst>
              </p:cNvPr>
              <p:cNvGrpSpPr/>
              <p:nvPr/>
            </p:nvGrpSpPr>
            <p:grpSpPr>
              <a:xfrm>
                <a:off x="5811323" y="2164760"/>
                <a:ext cx="3027422" cy="648270"/>
                <a:chOff x="2537342" y="1665458"/>
                <a:chExt cx="3027422" cy="648270"/>
              </a:xfrm>
            </p:grpSpPr>
            <p:grpSp>
              <p:nvGrpSpPr>
                <p:cNvPr id="50" name="Group 49">
                  <a:extLst>
                    <a:ext uri="{FF2B5EF4-FFF2-40B4-BE49-F238E27FC236}">
                      <a16:creationId xmlns:a16="http://schemas.microsoft.com/office/drawing/2014/main" id="{F2899946-6E5F-0044-A279-EEC2A05D467E}"/>
                    </a:ext>
                  </a:extLst>
                </p:cNvPr>
                <p:cNvGrpSpPr/>
                <p:nvPr/>
              </p:nvGrpSpPr>
              <p:grpSpPr>
                <a:xfrm>
                  <a:off x="2537342" y="1665459"/>
                  <a:ext cx="1508078" cy="648269"/>
                  <a:chOff x="1636912" y="1596879"/>
                  <a:chExt cx="1508078" cy="648269"/>
                </a:xfrm>
              </p:grpSpPr>
              <p:cxnSp>
                <p:nvCxnSpPr>
                  <p:cNvPr id="54" name="Connector: Elbow 4">
                    <a:extLst>
                      <a:ext uri="{FF2B5EF4-FFF2-40B4-BE49-F238E27FC236}">
                        <a16:creationId xmlns:a16="http://schemas.microsoft.com/office/drawing/2014/main" id="{4E6B6226-41C6-5A46-8120-0A2731B24E0F}"/>
                      </a:ext>
                    </a:extLst>
                  </p:cNvPr>
                  <p:cNvCxnSpPr/>
                  <p:nvPr/>
                </p:nvCxnSpPr>
                <p:spPr>
                  <a:xfrm>
                    <a:off x="1636912" y="1596879"/>
                    <a:ext cx="1508078" cy="648269"/>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4DC6986-4A3D-E546-B095-414AF13BEE62}"/>
                      </a:ext>
                    </a:extLst>
                  </p:cNvPr>
                  <p:cNvCxnSpPr>
                    <a:cxnSpLocks/>
                  </p:cNvCxnSpPr>
                  <p:nvPr/>
                </p:nvCxnSpPr>
                <p:spPr>
                  <a:xfrm>
                    <a:off x="1639073" y="1596879"/>
                    <a:ext cx="0" cy="6482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729BE23B-F6F1-7847-A4BA-1A6CAF6D9B15}"/>
                    </a:ext>
                  </a:extLst>
                </p:cNvPr>
                <p:cNvGrpSpPr/>
                <p:nvPr/>
              </p:nvGrpSpPr>
              <p:grpSpPr>
                <a:xfrm>
                  <a:off x="4056686" y="1665458"/>
                  <a:ext cx="1508078" cy="648269"/>
                  <a:chOff x="1636912" y="1596879"/>
                  <a:chExt cx="1508078" cy="648269"/>
                </a:xfrm>
              </p:grpSpPr>
              <p:cxnSp>
                <p:nvCxnSpPr>
                  <p:cNvPr id="52" name="Connector: Elbow 145">
                    <a:extLst>
                      <a:ext uri="{FF2B5EF4-FFF2-40B4-BE49-F238E27FC236}">
                        <a16:creationId xmlns:a16="http://schemas.microsoft.com/office/drawing/2014/main" id="{F5DC0342-5407-8746-81A8-C463BC160CFF}"/>
                      </a:ext>
                    </a:extLst>
                  </p:cNvPr>
                  <p:cNvCxnSpPr/>
                  <p:nvPr/>
                </p:nvCxnSpPr>
                <p:spPr>
                  <a:xfrm>
                    <a:off x="1636912" y="1596879"/>
                    <a:ext cx="1508078" cy="648269"/>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33DD9A-2D0F-1F4E-B877-1CF4CD80DD21}"/>
                      </a:ext>
                    </a:extLst>
                  </p:cNvPr>
                  <p:cNvCxnSpPr>
                    <a:cxnSpLocks/>
                  </p:cNvCxnSpPr>
                  <p:nvPr/>
                </p:nvCxnSpPr>
                <p:spPr>
                  <a:xfrm>
                    <a:off x="1639073" y="1596879"/>
                    <a:ext cx="0" cy="6482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00" name="Group 99">
                <a:extLst>
                  <a:ext uri="{FF2B5EF4-FFF2-40B4-BE49-F238E27FC236}">
                    <a16:creationId xmlns:a16="http://schemas.microsoft.com/office/drawing/2014/main" id="{9FC49D5A-A413-A443-B806-488A7F42B295}"/>
                  </a:ext>
                </a:extLst>
              </p:cNvPr>
              <p:cNvGrpSpPr/>
              <p:nvPr/>
            </p:nvGrpSpPr>
            <p:grpSpPr>
              <a:xfrm>
                <a:off x="8850011" y="2153264"/>
                <a:ext cx="1508078" cy="648269"/>
                <a:chOff x="1636912" y="1596879"/>
                <a:chExt cx="1508078" cy="648269"/>
              </a:xfrm>
            </p:grpSpPr>
            <p:cxnSp>
              <p:nvCxnSpPr>
                <p:cNvPr id="104" name="Connector: Elbow 4">
                  <a:extLst>
                    <a:ext uri="{FF2B5EF4-FFF2-40B4-BE49-F238E27FC236}">
                      <a16:creationId xmlns:a16="http://schemas.microsoft.com/office/drawing/2014/main" id="{0BEAE4FE-EA70-C241-A4CB-4C654148B4C0}"/>
                    </a:ext>
                  </a:extLst>
                </p:cNvPr>
                <p:cNvCxnSpPr/>
                <p:nvPr/>
              </p:nvCxnSpPr>
              <p:spPr>
                <a:xfrm>
                  <a:off x="1636912" y="1596879"/>
                  <a:ext cx="1508078" cy="648269"/>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75D61A4-A657-0A4E-B0B6-403343727F76}"/>
                    </a:ext>
                  </a:extLst>
                </p:cNvPr>
                <p:cNvCxnSpPr>
                  <a:cxnSpLocks/>
                </p:cNvCxnSpPr>
                <p:nvPr/>
              </p:nvCxnSpPr>
              <p:spPr>
                <a:xfrm>
                  <a:off x="1639073" y="1596879"/>
                  <a:ext cx="0" cy="6482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6" name="TextBox 155">
              <a:extLst>
                <a:ext uri="{FF2B5EF4-FFF2-40B4-BE49-F238E27FC236}">
                  <a16:creationId xmlns:a16="http://schemas.microsoft.com/office/drawing/2014/main" id="{103FC018-FB05-6740-AF0B-417E30C57594}"/>
                </a:ext>
              </a:extLst>
            </p:cNvPr>
            <p:cNvSpPr txBox="1"/>
            <p:nvPr/>
          </p:nvSpPr>
          <p:spPr>
            <a:xfrm>
              <a:off x="5258991" y="1993927"/>
              <a:ext cx="1546705" cy="400110"/>
            </a:xfrm>
            <a:prstGeom prst="rect">
              <a:avLst/>
            </a:prstGeom>
            <a:noFill/>
          </p:spPr>
          <p:txBody>
            <a:bodyPr wrap="none" rtlCol="0">
              <a:spAutoFit/>
            </a:bodyPr>
            <a:lstStyle/>
            <a:p>
              <a:r>
                <a:rPr lang="en-US" sz="2000" b="1" dirty="0">
                  <a:solidFill>
                    <a:srgbClr val="FF0000"/>
                  </a:solidFill>
                </a:rPr>
                <a:t>Emitted light</a:t>
              </a:r>
            </a:p>
          </p:txBody>
        </p:sp>
        <p:sp>
          <p:nvSpPr>
            <p:cNvPr id="103" name="TextBox 102">
              <a:extLst>
                <a:ext uri="{FF2B5EF4-FFF2-40B4-BE49-F238E27FC236}">
                  <a16:creationId xmlns:a16="http://schemas.microsoft.com/office/drawing/2014/main" id="{31D35A97-3CEA-8A42-9165-CF6CF79867CF}"/>
                </a:ext>
              </a:extLst>
            </p:cNvPr>
            <p:cNvSpPr txBox="1"/>
            <p:nvPr/>
          </p:nvSpPr>
          <p:spPr>
            <a:xfrm>
              <a:off x="7000731" y="1988779"/>
              <a:ext cx="390537" cy="400110"/>
            </a:xfrm>
            <a:prstGeom prst="rect">
              <a:avLst/>
            </a:prstGeom>
            <a:noFill/>
          </p:spPr>
          <p:txBody>
            <a:bodyPr wrap="square" rtlCol="0">
              <a:spAutoFit/>
            </a:bodyPr>
            <a:lstStyle/>
            <a:p>
              <a:r>
                <a:rPr lang="en-US" altLang="zh-CN" sz="2000" b="1" dirty="0"/>
                <a:t>T</a:t>
              </a:r>
              <a:endParaRPr lang="en-HK" sz="2200" b="1" baseline="-25000" dirty="0"/>
            </a:p>
          </p:txBody>
        </p:sp>
        <p:cxnSp>
          <p:nvCxnSpPr>
            <p:cNvPr id="99" name="Straight Arrow Connector 98">
              <a:extLst>
                <a:ext uri="{FF2B5EF4-FFF2-40B4-BE49-F238E27FC236}">
                  <a16:creationId xmlns:a16="http://schemas.microsoft.com/office/drawing/2014/main" id="{16D9D530-268E-C54B-AD0D-9F090B2EA312}"/>
                </a:ext>
              </a:extLst>
            </p:cNvPr>
            <p:cNvCxnSpPr>
              <a:cxnSpLocks/>
            </p:cNvCxnSpPr>
            <p:nvPr/>
          </p:nvCxnSpPr>
          <p:spPr>
            <a:xfrm>
              <a:off x="6786910" y="2345114"/>
              <a:ext cx="789214" cy="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B5D83B35-BCC0-C04D-9570-3DE2809EE757}"/>
              </a:ext>
            </a:extLst>
          </p:cNvPr>
          <p:cNvSpPr>
            <a:spLocks noGrp="1"/>
          </p:cNvSpPr>
          <p:nvPr>
            <p:ph type="sldNum" sz="quarter" idx="12"/>
          </p:nvPr>
        </p:nvSpPr>
        <p:spPr/>
        <p:txBody>
          <a:bodyPr/>
          <a:lstStyle/>
          <a:p>
            <a:fld id="{FB4528FC-90C6-BD4E-B8A6-B6E7D1650F73}" type="slidenum">
              <a:rPr lang="en-US" smtClean="0"/>
              <a:t>6</a:t>
            </a:fld>
            <a:endParaRPr lang="en-US"/>
          </a:p>
        </p:txBody>
      </p:sp>
    </p:spTree>
    <p:custDataLst>
      <p:tags r:id="rId1"/>
    </p:custDataLst>
    <p:extLst>
      <p:ext uri="{BB962C8B-B14F-4D97-AF65-F5344CB8AC3E}">
        <p14:creationId xmlns:p14="http://schemas.microsoft.com/office/powerpoint/2010/main" val="76608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wipe(left)">
                                      <p:cBhvr>
                                        <p:cTn id="7" dur="500"/>
                                        <p:tgtEl>
                                          <p:spTgt spid="177"/>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78"/>
                                        </p:tgtEl>
                                        <p:attrNameLst>
                                          <p:attrName>style.visibility</p:attrName>
                                        </p:attrNameLst>
                                      </p:cBhvr>
                                      <p:to>
                                        <p:strVal val="visible"/>
                                      </p:to>
                                    </p:set>
                                    <p:animEffect transition="in" filter="wipe(right)">
                                      <p:cBhvr>
                                        <p:cTn id="15" dur="500"/>
                                        <p:tgtEl>
                                          <p:spTgt spid="178"/>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8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a:extLst>
              <a:ext uri="{FF2B5EF4-FFF2-40B4-BE49-F238E27FC236}">
                <a16:creationId xmlns:a16="http://schemas.microsoft.com/office/drawing/2014/main" id="{0F53141D-B7E3-7243-B705-B99C6FAA4CF4}"/>
              </a:ext>
            </a:extLst>
          </p:cNvPr>
          <p:cNvSpPr txBox="1">
            <a:spLocks/>
          </p:cNvSpPr>
          <p:nvPr/>
        </p:nvSpPr>
        <p:spPr>
          <a:xfrm>
            <a:off x="612329" y="500637"/>
            <a:ext cx="10877270"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i="1" dirty="0" err="1"/>
              <a:t>UltraDepth</a:t>
            </a:r>
            <a:r>
              <a:rPr lang="en-US" altLang="zh-CN" sz="3600" dirty="0"/>
              <a:t>: Understanding Distance Measurement </a:t>
            </a:r>
            <a:endParaRPr lang="zh-CN" altLang="en-US" sz="3600" dirty="0"/>
          </a:p>
        </p:txBody>
      </p:sp>
      <p:grpSp>
        <p:nvGrpSpPr>
          <p:cNvPr id="5" name="Group 4">
            <a:extLst>
              <a:ext uri="{FF2B5EF4-FFF2-40B4-BE49-F238E27FC236}">
                <a16:creationId xmlns:a16="http://schemas.microsoft.com/office/drawing/2014/main" id="{77B7CD2C-FADD-1F45-86BC-50C9D7E08C9F}"/>
              </a:ext>
            </a:extLst>
          </p:cNvPr>
          <p:cNvGrpSpPr/>
          <p:nvPr/>
        </p:nvGrpSpPr>
        <p:grpSpPr>
          <a:xfrm>
            <a:off x="424777" y="2200612"/>
            <a:ext cx="3641578" cy="467495"/>
            <a:chOff x="906780" y="1596879"/>
            <a:chExt cx="2238210" cy="648269"/>
          </a:xfrm>
        </p:grpSpPr>
        <p:cxnSp>
          <p:nvCxnSpPr>
            <p:cNvPr id="68" name="Connector: Elbow 4">
              <a:extLst>
                <a:ext uri="{FF2B5EF4-FFF2-40B4-BE49-F238E27FC236}">
                  <a16:creationId xmlns:a16="http://schemas.microsoft.com/office/drawing/2014/main" id="{6229EED9-9ED5-A148-86C5-232328458743}"/>
                </a:ext>
              </a:extLst>
            </p:cNvPr>
            <p:cNvCxnSpPr/>
            <p:nvPr/>
          </p:nvCxnSpPr>
          <p:spPr>
            <a:xfrm>
              <a:off x="1636912" y="1596879"/>
              <a:ext cx="1508078" cy="648269"/>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35A160F-42F5-E24F-8B83-58E838B2176F}"/>
                </a:ext>
              </a:extLst>
            </p:cNvPr>
            <p:cNvCxnSpPr>
              <a:cxnSpLocks/>
            </p:cNvCxnSpPr>
            <p:nvPr/>
          </p:nvCxnSpPr>
          <p:spPr>
            <a:xfrm>
              <a:off x="1639073" y="1596879"/>
              <a:ext cx="0" cy="6482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36D0FA-79D9-724C-AA78-E1E6F616203D}"/>
                </a:ext>
              </a:extLst>
            </p:cNvPr>
            <p:cNvCxnSpPr>
              <a:cxnSpLocks/>
            </p:cNvCxnSpPr>
            <p:nvPr/>
          </p:nvCxnSpPr>
          <p:spPr>
            <a:xfrm>
              <a:off x="906780" y="2245147"/>
              <a:ext cx="730132"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 name="Straight Arrow Connector 6">
            <a:extLst>
              <a:ext uri="{FF2B5EF4-FFF2-40B4-BE49-F238E27FC236}">
                <a16:creationId xmlns:a16="http://schemas.microsoft.com/office/drawing/2014/main" id="{9D5DBBA6-CD3D-E541-8399-8A9387ED249F}"/>
              </a:ext>
            </a:extLst>
          </p:cNvPr>
          <p:cNvCxnSpPr>
            <a:cxnSpLocks/>
          </p:cNvCxnSpPr>
          <p:nvPr/>
        </p:nvCxnSpPr>
        <p:spPr>
          <a:xfrm flipV="1">
            <a:off x="461500" y="1925385"/>
            <a:ext cx="49023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DD0177-B58F-3247-8F84-3800AD03D09E}"/>
              </a:ext>
            </a:extLst>
          </p:cNvPr>
          <p:cNvSpPr txBox="1"/>
          <p:nvPr/>
        </p:nvSpPr>
        <p:spPr>
          <a:xfrm>
            <a:off x="3094367" y="1486766"/>
            <a:ext cx="928422" cy="461665"/>
          </a:xfrm>
          <a:prstGeom prst="rect">
            <a:avLst/>
          </a:prstGeom>
          <a:noFill/>
        </p:spPr>
        <p:txBody>
          <a:bodyPr wrap="square" rtlCol="0">
            <a:spAutoFit/>
          </a:bodyPr>
          <a:lstStyle/>
          <a:p>
            <a:r>
              <a:rPr lang="en-US" altLang="zh-CN" sz="2400" b="1" dirty="0"/>
              <a:t>Time</a:t>
            </a:r>
            <a:endParaRPr lang="en-HK" sz="2400" b="1" dirty="0"/>
          </a:p>
        </p:txBody>
      </p:sp>
      <p:grpSp>
        <p:nvGrpSpPr>
          <p:cNvPr id="9" name="Group 8">
            <a:extLst>
              <a:ext uri="{FF2B5EF4-FFF2-40B4-BE49-F238E27FC236}">
                <a16:creationId xmlns:a16="http://schemas.microsoft.com/office/drawing/2014/main" id="{37E10C93-9A8D-1B4D-95CD-015C12A5587C}"/>
              </a:ext>
            </a:extLst>
          </p:cNvPr>
          <p:cNvGrpSpPr/>
          <p:nvPr/>
        </p:nvGrpSpPr>
        <p:grpSpPr>
          <a:xfrm>
            <a:off x="5522470" y="2075522"/>
            <a:ext cx="1824231" cy="2916743"/>
            <a:chOff x="9485228" y="1625580"/>
            <a:chExt cx="2529636" cy="4044606"/>
          </a:xfrm>
        </p:grpSpPr>
        <p:sp>
          <p:nvSpPr>
            <p:cNvPr id="64" name="TextBox 63">
              <a:extLst>
                <a:ext uri="{FF2B5EF4-FFF2-40B4-BE49-F238E27FC236}">
                  <a16:creationId xmlns:a16="http://schemas.microsoft.com/office/drawing/2014/main" id="{44F3C4FE-E637-2B4D-9A4C-F13E6B3317A0}"/>
                </a:ext>
              </a:extLst>
            </p:cNvPr>
            <p:cNvSpPr txBox="1"/>
            <p:nvPr/>
          </p:nvSpPr>
          <p:spPr>
            <a:xfrm>
              <a:off x="9607041" y="1926146"/>
              <a:ext cx="2407823" cy="554827"/>
            </a:xfrm>
            <a:prstGeom prst="rect">
              <a:avLst/>
            </a:prstGeom>
            <a:noFill/>
          </p:spPr>
          <p:txBody>
            <a:bodyPr wrap="square" rtlCol="0">
              <a:spAutoFit/>
            </a:bodyPr>
            <a:lstStyle/>
            <a:p>
              <a:r>
                <a:rPr lang="en-US" altLang="zh-CN" sz="2000" b="1" dirty="0"/>
                <a:t>Light Source</a:t>
              </a:r>
              <a:endParaRPr lang="en-HK" sz="2000" b="1" dirty="0"/>
            </a:p>
          </p:txBody>
        </p:sp>
        <p:sp>
          <p:nvSpPr>
            <p:cNvPr id="65" name="TextBox 64">
              <a:extLst>
                <a:ext uri="{FF2B5EF4-FFF2-40B4-BE49-F238E27FC236}">
                  <a16:creationId xmlns:a16="http://schemas.microsoft.com/office/drawing/2014/main" id="{C873078F-2298-0642-8228-5C6CAE1040F1}"/>
                </a:ext>
              </a:extLst>
            </p:cNvPr>
            <p:cNvSpPr txBox="1"/>
            <p:nvPr/>
          </p:nvSpPr>
          <p:spPr>
            <a:xfrm>
              <a:off x="9751243" y="3375112"/>
              <a:ext cx="2222136" cy="554827"/>
            </a:xfrm>
            <a:prstGeom prst="rect">
              <a:avLst/>
            </a:prstGeom>
            <a:noFill/>
          </p:spPr>
          <p:txBody>
            <a:bodyPr wrap="square" rtlCol="0">
              <a:spAutoFit/>
            </a:bodyPr>
            <a:lstStyle/>
            <a:p>
              <a:r>
                <a:rPr lang="en-US" altLang="zh-CN" sz="2000" b="1" dirty="0"/>
                <a:t>Window 1</a:t>
              </a:r>
              <a:endParaRPr lang="en-HK" sz="2000" b="1" dirty="0"/>
            </a:p>
          </p:txBody>
        </p:sp>
        <p:cxnSp>
          <p:nvCxnSpPr>
            <p:cNvPr id="66" name="Straight Connector 65">
              <a:extLst>
                <a:ext uri="{FF2B5EF4-FFF2-40B4-BE49-F238E27FC236}">
                  <a16:creationId xmlns:a16="http://schemas.microsoft.com/office/drawing/2014/main" id="{B3266CEB-1F85-6848-97C6-6CB76733F77D}"/>
                </a:ext>
              </a:extLst>
            </p:cNvPr>
            <p:cNvCxnSpPr>
              <a:cxnSpLocks/>
            </p:cNvCxnSpPr>
            <p:nvPr/>
          </p:nvCxnSpPr>
          <p:spPr>
            <a:xfrm>
              <a:off x="9485228" y="1625580"/>
              <a:ext cx="0" cy="404460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1E05884-0B87-FB44-8151-EB9ECF97F0AC}"/>
                </a:ext>
              </a:extLst>
            </p:cNvPr>
            <p:cNvSpPr txBox="1"/>
            <p:nvPr/>
          </p:nvSpPr>
          <p:spPr>
            <a:xfrm>
              <a:off x="9777996" y="4824077"/>
              <a:ext cx="2222136" cy="554827"/>
            </a:xfrm>
            <a:prstGeom prst="rect">
              <a:avLst/>
            </a:prstGeom>
            <a:noFill/>
          </p:spPr>
          <p:txBody>
            <a:bodyPr wrap="square" rtlCol="0">
              <a:spAutoFit/>
            </a:bodyPr>
            <a:lstStyle/>
            <a:p>
              <a:r>
                <a:rPr lang="en-US" altLang="zh-CN" sz="2000" b="1" dirty="0"/>
                <a:t>Window 2</a:t>
              </a:r>
              <a:endParaRPr lang="en-HK" sz="2000" b="1" dirty="0"/>
            </a:p>
          </p:txBody>
        </p:sp>
      </p:grpSp>
      <p:cxnSp>
        <p:nvCxnSpPr>
          <p:cNvPr id="21" name="Straight Connector 20">
            <a:extLst>
              <a:ext uri="{FF2B5EF4-FFF2-40B4-BE49-F238E27FC236}">
                <a16:creationId xmlns:a16="http://schemas.microsoft.com/office/drawing/2014/main" id="{6C35C0C7-2B4D-464F-9DC0-47E9A6187BD3}"/>
              </a:ext>
            </a:extLst>
          </p:cNvPr>
          <p:cNvCxnSpPr>
            <a:cxnSpLocks/>
          </p:cNvCxnSpPr>
          <p:nvPr/>
        </p:nvCxnSpPr>
        <p:spPr>
          <a:xfrm>
            <a:off x="1602668" y="2027479"/>
            <a:ext cx="0" cy="3088106"/>
          </a:xfrm>
          <a:prstGeom prst="line">
            <a:avLst/>
          </a:prstGeom>
          <a:ln w="349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5531555-3A90-0B49-B030-EC55B0D619EF}"/>
              </a:ext>
            </a:extLst>
          </p:cNvPr>
          <p:cNvSpPr txBox="1"/>
          <p:nvPr/>
        </p:nvSpPr>
        <p:spPr>
          <a:xfrm>
            <a:off x="2134005" y="2127377"/>
            <a:ext cx="390537" cy="400110"/>
          </a:xfrm>
          <a:prstGeom prst="rect">
            <a:avLst/>
          </a:prstGeom>
          <a:noFill/>
        </p:spPr>
        <p:txBody>
          <a:bodyPr wrap="square" rtlCol="0">
            <a:spAutoFit/>
          </a:bodyPr>
          <a:lstStyle/>
          <a:p>
            <a:r>
              <a:rPr lang="en-US" altLang="zh-CN" sz="2000" b="1" dirty="0"/>
              <a:t>T</a:t>
            </a:r>
            <a:endParaRPr lang="en-HK" sz="2200" b="1" baseline="-25000" dirty="0"/>
          </a:p>
        </p:txBody>
      </p:sp>
      <p:cxnSp>
        <p:nvCxnSpPr>
          <p:cNvPr id="24" name="Straight Arrow Connector 23">
            <a:extLst>
              <a:ext uri="{FF2B5EF4-FFF2-40B4-BE49-F238E27FC236}">
                <a16:creationId xmlns:a16="http://schemas.microsoft.com/office/drawing/2014/main" id="{A0C19B72-7099-F842-AC5C-F45E1CB667A7}"/>
              </a:ext>
            </a:extLst>
          </p:cNvPr>
          <p:cNvCxnSpPr>
            <a:cxnSpLocks/>
          </p:cNvCxnSpPr>
          <p:nvPr/>
        </p:nvCxnSpPr>
        <p:spPr>
          <a:xfrm>
            <a:off x="1612705" y="2434359"/>
            <a:ext cx="1203530" cy="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BCF99611-3D3E-6A47-A8B1-345AECE55D40}"/>
              </a:ext>
            </a:extLst>
          </p:cNvPr>
          <p:cNvGrpSpPr/>
          <p:nvPr/>
        </p:nvGrpSpPr>
        <p:grpSpPr>
          <a:xfrm>
            <a:off x="377553" y="3208213"/>
            <a:ext cx="3688802" cy="467495"/>
            <a:chOff x="877755" y="1596879"/>
            <a:chExt cx="2267235" cy="648269"/>
          </a:xfrm>
        </p:grpSpPr>
        <p:cxnSp>
          <p:nvCxnSpPr>
            <p:cNvPr id="49" name="Connector: Elbow 21">
              <a:extLst>
                <a:ext uri="{FF2B5EF4-FFF2-40B4-BE49-F238E27FC236}">
                  <a16:creationId xmlns:a16="http://schemas.microsoft.com/office/drawing/2014/main" id="{907B37D3-7895-964B-8C91-DF90F6171E85}"/>
                </a:ext>
              </a:extLst>
            </p:cNvPr>
            <p:cNvCxnSpPr/>
            <p:nvPr/>
          </p:nvCxnSpPr>
          <p:spPr>
            <a:xfrm>
              <a:off x="1636912" y="1596879"/>
              <a:ext cx="1508078" cy="648269"/>
            </a:xfrm>
            <a:prstGeom prst="bentConnector3">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597E3B0-B321-5748-BF8C-3CED800B93EF}"/>
                </a:ext>
              </a:extLst>
            </p:cNvPr>
            <p:cNvCxnSpPr>
              <a:cxnSpLocks/>
            </p:cNvCxnSpPr>
            <p:nvPr/>
          </p:nvCxnSpPr>
          <p:spPr>
            <a:xfrm>
              <a:off x="1639073" y="1596879"/>
              <a:ext cx="0" cy="648269"/>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9B283FE-9741-714E-BF2F-6650BD3DF2E0}"/>
                </a:ext>
              </a:extLst>
            </p:cNvPr>
            <p:cNvCxnSpPr>
              <a:cxnSpLocks/>
            </p:cNvCxnSpPr>
            <p:nvPr/>
          </p:nvCxnSpPr>
          <p:spPr>
            <a:xfrm>
              <a:off x="877755" y="2245147"/>
              <a:ext cx="759157" cy="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D0241DE3-1FE9-2242-82BC-5819E2DE967D}"/>
              </a:ext>
            </a:extLst>
          </p:cNvPr>
          <p:cNvGrpSpPr/>
          <p:nvPr/>
        </p:nvGrpSpPr>
        <p:grpSpPr>
          <a:xfrm>
            <a:off x="377553" y="4289318"/>
            <a:ext cx="4903784" cy="470098"/>
            <a:chOff x="172905" y="3710775"/>
            <a:chExt cx="3013995" cy="651878"/>
          </a:xfrm>
        </p:grpSpPr>
        <p:grpSp>
          <p:nvGrpSpPr>
            <p:cNvPr id="45" name="Group 44">
              <a:extLst>
                <a:ext uri="{FF2B5EF4-FFF2-40B4-BE49-F238E27FC236}">
                  <a16:creationId xmlns:a16="http://schemas.microsoft.com/office/drawing/2014/main" id="{C737BECD-7A94-5347-80AD-1BCCC4379E0C}"/>
                </a:ext>
              </a:extLst>
            </p:cNvPr>
            <p:cNvGrpSpPr/>
            <p:nvPr/>
          </p:nvGrpSpPr>
          <p:grpSpPr>
            <a:xfrm>
              <a:off x="1678822" y="3714384"/>
              <a:ext cx="1508078" cy="648269"/>
              <a:chOff x="1636912" y="1596879"/>
              <a:chExt cx="1508078" cy="648269"/>
            </a:xfrm>
          </p:grpSpPr>
          <p:cxnSp>
            <p:nvCxnSpPr>
              <p:cNvPr id="47" name="Connector: Elbow 27">
                <a:extLst>
                  <a:ext uri="{FF2B5EF4-FFF2-40B4-BE49-F238E27FC236}">
                    <a16:creationId xmlns:a16="http://schemas.microsoft.com/office/drawing/2014/main" id="{0955D483-DCC7-384F-9F87-04E74D76D294}"/>
                  </a:ext>
                </a:extLst>
              </p:cNvPr>
              <p:cNvCxnSpPr/>
              <p:nvPr/>
            </p:nvCxnSpPr>
            <p:spPr>
              <a:xfrm>
                <a:off x="1636912" y="1596879"/>
                <a:ext cx="1508078" cy="648269"/>
              </a:xfrm>
              <a:prstGeom prst="bentConnector3">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3C70C6-BB96-C641-95F7-5909C5C8559A}"/>
                  </a:ext>
                </a:extLst>
              </p:cNvPr>
              <p:cNvCxnSpPr>
                <a:cxnSpLocks/>
              </p:cNvCxnSpPr>
              <p:nvPr/>
            </p:nvCxnSpPr>
            <p:spPr>
              <a:xfrm>
                <a:off x="1639073" y="1596879"/>
                <a:ext cx="0" cy="648269"/>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Connector: Elbow 34">
              <a:extLst>
                <a:ext uri="{FF2B5EF4-FFF2-40B4-BE49-F238E27FC236}">
                  <a16:creationId xmlns:a16="http://schemas.microsoft.com/office/drawing/2014/main" id="{EA8C69F3-92A5-AB40-93E6-4C78E313C341}"/>
                </a:ext>
              </a:extLst>
            </p:cNvPr>
            <p:cNvCxnSpPr/>
            <p:nvPr/>
          </p:nvCxnSpPr>
          <p:spPr>
            <a:xfrm>
              <a:off x="172905" y="3710775"/>
              <a:ext cx="1508078" cy="648269"/>
            </a:xfrm>
            <a:prstGeom prst="bentConnector3">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119A274-6210-D94F-8D68-0F64931C79D7}"/>
              </a:ext>
            </a:extLst>
          </p:cNvPr>
          <p:cNvGrpSpPr/>
          <p:nvPr/>
        </p:nvGrpSpPr>
        <p:grpSpPr>
          <a:xfrm>
            <a:off x="181359" y="2027479"/>
            <a:ext cx="4678455" cy="3718983"/>
            <a:chOff x="181359" y="1890999"/>
            <a:chExt cx="4678455" cy="3718983"/>
          </a:xfrm>
        </p:grpSpPr>
        <p:grpSp>
          <p:nvGrpSpPr>
            <p:cNvPr id="29" name="Group 28">
              <a:extLst>
                <a:ext uri="{FF2B5EF4-FFF2-40B4-BE49-F238E27FC236}">
                  <a16:creationId xmlns:a16="http://schemas.microsoft.com/office/drawing/2014/main" id="{2DAEE56C-B7BE-614A-91CD-BA71F5851935}"/>
                </a:ext>
              </a:extLst>
            </p:cNvPr>
            <p:cNvGrpSpPr/>
            <p:nvPr/>
          </p:nvGrpSpPr>
          <p:grpSpPr>
            <a:xfrm>
              <a:off x="181359" y="5209872"/>
              <a:ext cx="4066222" cy="400110"/>
              <a:chOff x="4961426" y="5749270"/>
              <a:chExt cx="5638572" cy="554827"/>
            </a:xfrm>
          </p:grpSpPr>
          <p:sp>
            <p:nvSpPr>
              <p:cNvPr id="41" name="Rectangle 40">
                <a:extLst>
                  <a:ext uri="{FF2B5EF4-FFF2-40B4-BE49-F238E27FC236}">
                    <a16:creationId xmlns:a16="http://schemas.microsoft.com/office/drawing/2014/main" id="{114887CC-ABEA-4344-86F6-964FCF4FBF74}"/>
                  </a:ext>
                </a:extLst>
              </p:cNvPr>
              <p:cNvSpPr/>
              <p:nvPr/>
            </p:nvSpPr>
            <p:spPr>
              <a:xfrm>
                <a:off x="4961426" y="5804509"/>
                <a:ext cx="720000" cy="36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600"/>
                  <a:t> </a:t>
                </a:r>
              </a:p>
            </p:txBody>
          </p:sp>
          <p:sp>
            <p:nvSpPr>
              <p:cNvPr id="42" name="TextBox 41">
                <a:extLst>
                  <a:ext uri="{FF2B5EF4-FFF2-40B4-BE49-F238E27FC236}">
                    <a16:creationId xmlns:a16="http://schemas.microsoft.com/office/drawing/2014/main" id="{0125FA2C-06A4-2945-A160-7E7144CD0051}"/>
                  </a:ext>
                </a:extLst>
              </p:cNvPr>
              <p:cNvSpPr txBox="1"/>
              <p:nvPr/>
            </p:nvSpPr>
            <p:spPr>
              <a:xfrm>
                <a:off x="5681427" y="5749270"/>
                <a:ext cx="4918571" cy="554827"/>
              </a:xfrm>
              <a:prstGeom prst="rect">
                <a:avLst/>
              </a:prstGeom>
              <a:noFill/>
            </p:spPr>
            <p:txBody>
              <a:bodyPr wrap="none" rtlCol="0">
                <a:spAutoFit/>
              </a:bodyPr>
              <a:lstStyle/>
              <a:p>
                <a:r>
                  <a:rPr lang="en-US" sz="2000" b="1" dirty="0"/>
                  <a:t>Light reflected by target objects</a:t>
                </a:r>
              </a:p>
            </p:txBody>
          </p:sp>
        </p:grpSp>
        <p:grpSp>
          <p:nvGrpSpPr>
            <p:cNvPr id="80" name="Group 79">
              <a:extLst>
                <a:ext uri="{FF2B5EF4-FFF2-40B4-BE49-F238E27FC236}">
                  <a16:creationId xmlns:a16="http://schemas.microsoft.com/office/drawing/2014/main" id="{7FF959C5-8379-B54C-932F-6E8522B0C3E6}"/>
                </a:ext>
              </a:extLst>
            </p:cNvPr>
            <p:cNvGrpSpPr/>
            <p:nvPr/>
          </p:nvGrpSpPr>
          <p:grpSpPr>
            <a:xfrm>
              <a:off x="1351864" y="1890999"/>
              <a:ext cx="3507950" cy="3088106"/>
              <a:chOff x="1351864" y="1890999"/>
              <a:chExt cx="3507950" cy="3088106"/>
            </a:xfrm>
          </p:grpSpPr>
          <p:grpSp>
            <p:nvGrpSpPr>
              <p:cNvPr id="76" name="Group 75">
                <a:extLst>
                  <a:ext uri="{FF2B5EF4-FFF2-40B4-BE49-F238E27FC236}">
                    <a16:creationId xmlns:a16="http://schemas.microsoft.com/office/drawing/2014/main" id="{FC34E9F3-47D1-C245-BC86-08353C730684}"/>
                  </a:ext>
                </a:extLst>
              </p:cNvPr>
              <p:cNvGrpSpPr/>
              <p:nvPr/>
            </p:nvGrpSpPr>
            <p:grpSpPr>
              <a:xfrm>
                <a:off x="1612705" y="3583479"/>
                <a:ext cx="850888" cy="400110"/>
                <a:chOff x="1612705" y="3583479"/>
                <a:chExt cx="850888" cy="400110"/>
              </a:xfrm>
            </p:grpSpPr>
            <p:sp>
              <p:nvSpPr>
                <p:cNvPr id="10" name="TextBox 9">
                  <a:extLst>
                    <a:ext uri="{FF2B5EF4-FFF2-40B4-BE49-F238E27FC236}">
                      <a16:creationId xmlns:a16="http://schemas.microsoft.com/office/drawing/2014/main" id="{6451B40D-63FA-4B44-B0D3-F2F9EB5D2770}"/>
                    </a:ext>
                  </a:extLst>
                </p:cNvPr>
                <p:cNvSpPr txBox="1"/>
                <p:nvPr/>
              </p:nvSpPr>
              <p:spPr>
                <a:xfrm>
                  <a:off x="1884742" y="3583479"/>
                  <a:ext cx="578851" cy="400110"/>
                </a:xfrm>
                <a:prstGeom prst="rect">
                  <a:avLst/>
                </a:prstGeom>
                <a:noFill/>
              </p:spPr>
              <p:txBody>
                <a:bodyPr wrap="square" rtlCol="0">
                  <a:spAutoFit/>
                </a:bodyPr>
                <a:lstStyle/>
                <a:p>
                  <a:r>
                    <a:rPr lang="en-US" altLang="zh-CN" sz="2000" b="1" dirty="0"/>
                    <a:t>t</a:t>
                  </a:r>
                  <a:endParaRPr lang="en-HK" sz="2000" b="1" dirty="0"/>
                </a:p>
              </p:txBody>
            </p:sp>
            <p:cxnSp>
              <p:nvCxnSpPr>
                <p:cNvPr id="22" name="Straight Arrow Connector 21">
                  <a:extLst>
                    <a:ext uri="{FF2B5EF4-FFF2-40B4-BE49-F238E27FC236}">
                      <a16:creationId xmlns:a16="http://schemas.microsoft.com/office/drawing/2014/main" id="{D7862C9A-D897-764D-BB85-DE9731E9CBD6}"/>
                    </a:ext>
                  </a:extLst>
                </p:cNvPr>
                <p:cNvCxnSpPr>
                  <a:cxnSpLocks/>
                </p:cNvCxnSpPr>
                <p:nvPr/>
              </p:nvCxnSpPr>
              <p:spPr>
                <a:xfrm>
                  <a:off x="1612705" y="3889522"/>
                  <a:ext cx="789942" cy="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AF6382E2-2D8B-DA44-8691-B44A2723EDC4}"/>
                  </a:ext>
                </a:extLst>
              </p:cNvPr>
              <p:cNvGrpSpPr/>
              <p:nvPr/>
            </p:nvGrpSpPr>
            <p:grpSpPr>
              <a:xfrm>
                <a:off x="1351864" y="4331368"/>
                <a:ext cx="3507950" cy="400110"/>
                <a:chOff x="1351864" y="4331368"/>
                <a:chExt cx="3507950" cy="400110"/>
              </a:xfrm>
            </p:grpSpPr>
            <p:grpSp>
              <p:nvGrpSpPr>
                <p:cNvPr id="16" name="Group 15">
                  <a:extLst>
                    <a:ext uri="{FF2B5EF4-FFF2-40B4-BE49-F238E27FC236}">
                      <a16:creationId xmlns:a16="http://schemas.microsoft.com/office/drawing/2014/main" id="{077317DF-392B-EC43-B5E6-9532C7A9D22B}"/>
                    </a:ext>
                  </a:extLst>
                </p:cNvPr>
                <p:cNvGrpSpPr/>
                <p:nvPr/>
              </p:nvGrpSpPr>
              <p:grpSpPr>
                <a:xfrm>
                  <a:off x="1351864" y="4332913"/>
                  <a:ext cx="3507950" cy="275416"/>
                  <a:chOff x="988912" y="1596877"/>
                  <a:chExt cx="2156078" cy="648271"/>
                </a:xfrm>
              </p:grpSpPr>
              <p:cxnSp>
                <p:nvCxnSpPr>
                  <p:cNvPr id="55" name="Connector: Elbow 42">
                    <a:extLst>
                      <a:ext uri="{FF2B5EF4-FFF2-40B4-BE49-F238E27FC236}">
                        <a16:creationId xmlns:a16="http://schemas.microsoft.com/office/drawing/2014/main" id="{CFE39A16-FEEB-E845-B62E-B581ABF10BEB}"/>
                      </a:ext>
                    </a:extLst>
                  </p:cNvPr>
                  <p:cNvCxnSpPr/>
                  <p:nvPr/>
                </p:nvCxnSpPr>
                <p:spPr>
                  <a:xfrm>
                    <a:off x="1636912" y="1596877"/>
                    <a:ext cx="1508078" cy="648269"/>
                  </a:xfrm>
                  <a:prstGeom prst="bentConnector3">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7B6D00-43BD-7D45-8CB2-30E66B9F4438}"/>
                      </a:ext>
                    </a:extLst>
                  </p:cNvPr>
                  <p:cNvCxnSpPr>
                    <a:cxnSpLocks/>
                  </p:cNvCxnSpPr>
                  <p:nvPr/>
                </p:nvCxnSpPr>
                <p:spPr>
                  <a:xfrm>
                    <a:off x="1639073" y="1596879"/>
                    <a:ext cx="0" cy="64826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1089500-EB4D-3C49-B875-C7557EC5827E}"/>
                      </a:ext>
                    </a:extLst>
                  </p:cNvPr>
                  <p:cNvCxnSpPr>
                    <a:cxnSpLocks/>
                  </p:cNvCxnSpPr>
                  <p:nvPr/>
                </p:nvCxnSpPr>
                <p:spPr>
                  <a:xfrm>
                    <a:off x="988912" y="2245147"/>
                    <a:ext cx="6480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CAF72299-9348-F44D-9719-0101CB42EC2C}"/>
                    </a:ext>
                  </a:extLst>
                </p:cNvPr>
                <p:cNvSpPr/>
                <p:nvPr/>
              </p:nvSpPr>
              <p:spPr>
                <a:xfrm>
                  <a:off x="2854428" y="4345405"/>
                  <a:ext cx="770737" cy="27283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600"/>
                    <a:t> </a:t>
                  </a:r>
                </a:p>
              </p:txBody>
            </p:sp>
            <p:sp>
              <p:nvSpPr>
                <p:cNvPr id="19" name="TextBox 18">
                  <a:extLst>
                    <a:ext uri="{FF2B5EF4-FFF2-40B4-BE49-F238E27FC236}">
                      <a16:creationId xmlns:a16="http://schemas.microsoft.com/office/drawing/2014/main" id="{1D7D5779-0D8A-E847-BA46-041DF1DCB89C}"/>
                    </a:ext>
                  </a:extLst>
                </p:cNvPr>
                <p:cNvSpPr txBox="1"/>
                <p:nvPr/>
              </p:nvSpPr>
              <p:spPr>
                <a:xfrm>
                  <a:off x="3088299" y="4331368"/>
                  <a:ext cx="509004" cy="400110"/>
                </a:xfrm>
                <a:prstGeom prst="rect">
                  <a:avLst/>
                </a:prstGeom>
                <a:noFill/>
              </p:spPr>
              <p:txBody>
                <a:bodyPr wrap="square" rtlCol="0">
                  <a:spAutoFit/>
                </a:bodyPr>
                <a:lstStyle/>
                <a:p>
                  <a:r>
                    <a:rPr lang="en-US" altLang="zh-CN" sz="2000" b="1" dirty="0"/>
                    <a:t>S</a:t>
                  </a:r>
                  <a:r>
                    <a:rPr lang="en-US" altLang="zh-CN" sz="2000" b="1" baseline="-25000" dirty="0"/>
                    <a:t>2</a:t>
                  </a:r>
                  <a:endParaRPr lang="en-HK" sz="2000" b="1" baseline="-25000" dirty="0"/>
                </a:p>
              </p:txBody>
            </p:sp>
          </p:grpSp>
          <p:grpSp>
            <p:nvGrpSpPr>
              <p:cNvPr id="77" name="Group 76">
                <a:extLst>
                  <a:ext uri="{FF2B5EF4-FFF2-40B4-BE49-F238E27FC236}">
                    <a16:creationId xmlns:a16="http://schemas.microsoft.com/office/drawing/2014/main" id="{F860BF4D-C27E-1940-9618-2E5B95387511}"/>
                  </a:ext>
                </a:extLst>
              </p:cNvPr>
              <p:cNvGrpSpPr/>
              <p:nvPr/>
            </p:nvGrpSpPr>
            <p:grpSpPr>
              <a:xfrm>
                <a:off x="1351864" y="3207221"/>
                <a:ext cx="3507950" cy="839371"/>
                <a:chOff x="1351864" y="3207221"/>
                <a:chExt cx="3507950" cy="839371"/>
              </a:xfrm>
            </p:grpSpPr>
            <p:grpSp>
              <p:nvGrpSpPr>
                <p:cNvPr id="72" name="Group 71">
                  <a:extLst>
                    <a:ext uri="{FF2B5EF4-FFF2-40B4-BE49-F238E27FC236}">
                      <a16:creationId xmlns:a16="http://schemas.microsoft.com/office/drawing/2014/main" id="{BA4E5DA3-68B7-4346-8D96-3C8A2CA9D4CA}"/>
                    </a:ext>
                  </a:extLst>
                </p:cNvPr>
                <p:cNvGrpSpPr/>
                <p:nvPr/>
              </p:nvGrpSpPr>
              <p:grpSpPr>
                <a:xfrm>
                  <a:off x="1351864" y="3207221"/>
                  <a:ext cx="3507950" cy="400110"/>
                  <a:chOff x="1351864" y="3207221"/>
                  <a:chExt cx="3507950" cy="400110"/>
                </a:xfrm>
              </p:grpSpPr>
              <p:grpSp>
                <p:nvGrpSpPr>
                  <p:cNvPr id="11" name="Group 10">
                    <a:extLst>
                      <a:ext uri="{FF2B5EF4-FFF2-40B4-BE49-F238E27FC236}">
                        <a16:creationId xmlns:a16="http://schemas.microsoft.com/office/drawing/2014/main" id="{73EA7B41-9738-B640-932B-B3663581B2F0}"/>
                      </a:ext>
                    </a:extLst>
                  </p:cNvPr>
                  <p:cNvGrpSpPr/>
                  <p:nvPr/>
                </p:nvGrpSpPr>
                <p:grpSpPr>
                  <a:xfrm>
                    <a:off x="1351864" y="3255833"/>
                    <a:ext cx="3507950" cy="275415"/>
                    <a:chOff x="988912" y="1596879"/>
                    <a:chExt cx="2156078" cy="648269"/>
                  </a:xfrm>
                </p:grpSpPr>
                <p:cxnSp>
                  <p:nvCxnSpPr>
                    <p:cNvPr id="61" name="Connector: Elbow 46">
                      <a:extLst>
                        <a:ext uri="{FF2B5EF4-FFF2-40B4-BE49-F238E27FC236}">
                          <a16:creationId xmlns:a16="http://schemas.microsoft.com/office/drawing/2014/main" id="{AD9A21DD-6361-D94F-9BA1-F31283CA9A98}"/>
                        </a:ext>
                      </a:extLst>
                    </p:cNvPr>
                    <p:cNvCxnSpPr/>
                    <p:nvPr/>
                  </p:nvCxnSpPr>
                  <p:spPr>
                    <a:xfrm>
                      <a:off x="1636912" y="1596879"/>
                      <a:ext cx="1508078" cy="648269"/>
                    </a:xfrm>
                    <a:prstGeom prst="bentConnector3">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9B0F9-B0A2-5348-B87B-A53D106A74CB}"/>
                        </a:ext>
                      </a:extLst>
                    </p:cNvPr>
                    <p:cNvCxnSpPr>
                      <a:cxnSpLocks/>
                    </p:cNvCxnSpPr>
                    <p:nvPr/>
                  </p:nvCxnSpPr>
                  <p:spPr>
                    <a:xfrm>
                      <a:off x="1639073" y="1596879"/>
                      <a:ext cx="0" cy="64826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97CE213-07AF-1148-900A-D0388F0BD700}"/>
                        </a:ext>
                      </a:extLst>
                    </p:cNvPr>
                    <p:cNvCxnSpPr>
                      <a:cxnSpLocks/>
                    </p:cNvCxnSpPr>
                    <p:nvPr/>
                  </p:nvCxnSpPr>
                  <p:spPr>
                    <a:xfrm>
                      <a:off x="988912" y="2245147"/>
                      <a:ext cx="6480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21F97841-611C-0A4F-8F6F-EDDDC85DF3EF}"/>
                      </a:ext>
                    </a:extLst>
                  </p:cNvPr>
                  <p:cNvSpPr/>
                  <p:nvPr/>
                </p:nvSpPr>
                <p:spPr>
                  <a:xfrm>
                    <a:off x="2409679" y="3260892"/>
                    <a:ext cx="428479" cy="2809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600"/>
                      <a:t> </a:t>
                    </a:r>
                  </a:p>
                </p:txBody>
              </p:sp>
              <p:sp>
                <p:nvSpPr>
                  <p:cNvPr id="13" name="TextBox 12">
                    <a:extLst>
                      <a:ext uri="{FF2B5EF4-FFF2-40B4-BE49-F238E27FC236}">
                        <a16:creationId xmlns:a16="http://schemas.microsoft.com/office/drawing/2014/main" id="{B7890B08-9801-274B-9D16-2E752085DDA9}"/>
                      </a:ext>
                    </a:extLst>
                  </p:cNvPr>
                  <p:cNvSpPr txBox="1"/>
                  <p:nvPr/>
                </p:nvSpPr>
                <p:spPr>
                  <a:xfrm>
                    <a:off x="2446249" y="3207221"/>
                    <a:ext cx="618803" cy="400110"/>
                  </a:xfrm>
                  <a:prstGeom prst="rect">
                    <a:avLst/>
                  </a:prstGeom>
                  <a:noFill/>
                </p:spPr>
                <p:txBody>
                  <a:bodyPr wrap="square" rtlCol="0">
                    <a:spAutoFit/>
                  </a:bodyPr>
                  <a:lstStyle/>
                  <a:p>
                    <a:r>
                      <a:rPr lang="en-US" altLang="zh-CN" sz="2000" b="1" dirty="0"/>
                      <a:t>S</a:t>
                    </a:r>
                    <a:r>
                      <a:rPr lang="en-US" altLang="zh-CN" sz="2000" b="1" baseline="-25000" dirty="0"/>
                      <a:t>1</a:t>
                    </a:r>
                    <a:endParaRPr lang="en-HK" sz="2000" b="1" baseline="-25000" dirty="0"/>
                  </a:p>
                </p:txBody>
              </p:sp>
            </p:grpSp>
            <p:grpSp>
              <p:nvGrpSpPr>
                <p:cNvPr id="75" name="Group 74">
                  <a:extLst>
                    <a:ext uri="{FF2B5EF4-FFF2-40B4-BE49-F238E27FC236}">
                      <a16:creationId xmlns:a16="http://schemas.microsoft.com/office/drawing/2014/main" id="{4EF86103-C781-8D46-9DD9-0FE126BF486E}"/>
                    </a:ext>
                  </a:extLst>
                </p:cNvPr>
                <p:cNvGrpSpPr/>
                <p:nvPr/>
              </p:nvGrpSpPr>
              <p:grpSpPr>
                <a:xfrm>
                  <a:off x="2414821" y="3646482"/>
                  <a:ext cx="586178" cy="400110"/>
                  <a:chOff x="2414821" y="3646482"/>
                  <a:chExt cx="586178" cy="400110"/>
                </a:xfrm>
              </p:grpSpPr>
              <p:sp>
                <p:nvSpPr>
                  <p:cNvPr id="33" name="TextBox 32">
                    <a:extLst>
                      <a:ext uri="{FF2B5EF4-FFF2-40B4-BE49-F238E27FC236}">
                        <a16:creationId xmlns:a16="http://schemas.microsoft.com/office/drawing/2014/main" id="{7773A621-CD9F-D24E-B1D2-A444971E90EF}"/>
                      </a:ext>
                    </a:extLst>
                  </p:cNvPr>
                  <p:cNvSpPr txBox="1"/>
                  <p:nvPr/>
                </p:nvSpPr>
                <p:spPr>
                  <a:xfrm>
                    <a:off x="2422148" y="3646482"/>
                    <a:ext cx="578851" cy="400110"/>
                  </a:xfrm>
                  <a:prstGeom prst="rect">
                    <a:avLst/>
                  </a:prstGeom>
                  <a:noFill/>
                </p:spPr>
                <p:txBody>
                  <a:bodyPr wrap="square" rtlCol="0">
                    <a:spAutoFit/>
                  </a:bodyPr>
                  <a:lstStyle/>
                  <a:p>
                    <a:r>
                      <a:rPr lang="en-US" altLang="zh-CN" sz="2000" b="1" dirty="0"/>
                      <a:t>T-t</a:t>
                    </a:r>
                    <a:endParaRPr lang="en-HK" sz="2000" b="1" dirty="0"/>
                  </a:p>
                </p:txBody>
              </p:sp>
              <p:cxnSp>
                <p:nvCxnSpPr>
                  <p:cNvPr id="40" name="Straight Arrow Connector 39">
                    <a:extLst>
                      <a:ext uri="{FF2B5EF4-FFF2-40B4-BE49-F238E27FC236}">
                        <a16:creationId xmlns:a16="http://schemas.microsoft.com/office/drawing/2014/main" id="{3B4A2E9E-D442-B048-A91B-7AE5EE86531F}"/>
                      </a:ext>
                    </a:extLst>
                  </p:cNvPr>
                  <p:cNvCxnSpPr>
                    <a:cxnSpLocks/>
                  </p:cNvCxnSpPr>
                  <p:nvPr/>
                </p:nvCxnSpPr>
                <p:spPr>
                  <a:xfrm>
                    <a:off x="2414821" y="3678339"/>
                    <a:ext cx="446925" cy="0"/>
                  </a:xfrm>
                  <a:prstGeom prst="straightConnector1">
                    <a:avLst/>
                  </a:prstGeom>
                  <a:ln w="285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2FBE8DD5-B982-D443-A12F-F1E3213E66D2}"/>
                  </a:ext>
                </a:extLst>
              </p:cNvPr>
              <p:cNvGrpSpPr/>
              <p:nvPr/>
            </p:nvGrpSpPr>
            <p:grpSpPr>
              <a:xfrm>
                <a:off x="2406162" y="1890999"/>
                <a:ext cx="1226826" cy="3088106"/>
                <a:chOff x="2406162" y="1890999"/>
                <a:chExt cx="1226826" cy="3088106"/>
              </a:xfrm>
            </p:grpSpPr>
            <p:cxnSp>
              <p:nvCxnSpPr>
                <p:cNvPr id="25" name="Straight Connector 24">
                  <a:extLst>
                    <a:ext uri="{FF2B5EF4-FFF2-40B4-BE49-F238E27FC236}">
                      <a16:creationId xmlns:a16="http://schemas.microsoft.com/office/drawing/2014/main" id="{8B634808-2F78-5146-B38E-D9DD1FC87912}"/>
                    </a:ext>
                  </a:extLst>
                </p:cNvPr>
                <p:cNvCxnSpPr>
                  <a:cxnSpLocks/>
                </p:cNvCxnSpPr>
                <p:nvPr/>
              </p:nvCxnSpPr>
              <p:spPr>
                <a:xfrm>
                  <a:off x="2406162" y="1890999"/>
                  <a:ext cx="0" cy="3088106"/>
                </a:xfrm>
                <a:prstGeom prst="line">
                  <a:avLst/>
                </a:prstGeom>
                <a:ln w="349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4DFF-5402-7F49-8901-2426F7E85853}"/>
                    </a:ext>
                  </a:extLst>
                </p:cNvPr>
                <p:cNvCxnSpPr>
                  <a:cxnSpLocks/>
                </p:cNvCxnSpPr>
                <p:nvPr/>
              </p:nvCxnSpPr>
              <p:spPr>
                <a:xfrm>
                  <a:off x="2839530" y="4569838"/>
                  <a:ext cx="0" cy="409266"/>
                </a:xfrm>
                <a:prstGeom prst="line">
                  <a:avLst/>
                </a:prstGeom>
                <a:ln w="349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8A3930B-6FCA-EE42-82D3-8746768DAA54}"/>
                    </a:ext>
                  </a:extLst>
                </p:cNvPr>
                <p:cNvCxnSpPr>
                  <a:cxnSpLocks/>
                </p:cNvCxnSpPr>
                <p:nvPr/>
              </p:nvCxnSpPr>
              <p:spPr>
                <a:xfrm>
                  <a:off x="3632988" y="4567192"/>
                  <a:ext cx="0" cy="409266"/>
                </a:xfrm>
                <a:prstGeom prst="line">
                  <a:avLst/>
                </a:prstGeom>
                <a:ln w="349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5BC2A65-544F-9142-9707-E76ED959066F}"/>
                    </a:ext>
                  </a:extLst>
                </p:cNvPr>
                <p:cNvCxnSpPr>
                  <a:cxnSpLocks/>
                </p:cNvCxnSpPr>
                <p:nvPr/>
              </p:nvCxnSpPr>
              <p:spPr>
                <a:xfrm flipH="1">
                  <a:off x="2842043" y="3448222"/>
                  <a:ext cx="0" cy="460235"/>
                </a:xfrm>
                <a:prstGeom prst="line">
                  <a:avLst/>
                </a:prstGeom>
                <a:ln w="3492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grpSp>
      <p:grpSp>
        <p:nvGrpSpPr>
          <p:cNvPr id="82" name="Group 81">
            <a:extLst>
              <a:ext uri="{FF2B5EF4-FFF2-40B4-BE49-F238E27FC236}">
                <a16:creationId xmlns:a16="http://schemas.microsoft.com/office/drawing/2014/main" id="{3F5288E9-523D-2440-867B-5B8660EE69E9}"/>
              </a:ext>
            </a:extLst>
          </p:cNvPr>
          <p:cNvGrpSpPr/>
          <p:nvPr/>
        </p:nvGrpSpPr>
        <p:grpSpPr>
          <a:xfrm>
            <a:off x="2009581" y="3093489"/>
            <a:ext cx="5537762" cy="2649285"/>
            <a:chOff x="2009581" y="2957009"/>
            <a:chExt cx="5537762" cy="2649285"/>
          </a:xfrm>
        </p:grpSpPr>
        <p:grpSp>
          <p:nvGrpSpPr>
            <p:cNvPr id="28" name="Group 27">
              <a:extLst>
                <a:ext uri="{FF2B5EF4-FFF2-40B4-BE49-F238E27FC236}">
                  <a16:creationId xmlns:a16="http://schemas.microsoft.com/office/drawing/2014/main" id="{25ED2150-DBFF-3A4E-9748-F8DBD965D78C}"/>
                </a:ext>
              </a:extLst>
            </p:cNvPr>
            <p:cNvGrpSpPr/>
            <p:nvPr/>
          </p:nvGrpSpPr>
          <p:grpSpPr>
            <a:xfrm>
              <a:off x="4372592" y="5206184"/>
              <a:ext cx="3174751" cy="400110"/>
              <a:chOff x="627106" y="5757145"/>
              <a:chExt cx="4402383" cy="554827"/>
            </a:xfrm>
          </p:grpSpPr>
          <p:sp>
            <p:nvSpPr>
              <p:cNvPr id="43" name="Rectangle 42">
                <a:extLst>
                  <a:ext uri="{FF2B5EF4-FFF2-40B4-BE49-F238E27FC236}">
                    <a16:creationId xmlns:a16="http://schemas.microsoft.com/office/drawing/2014/main" id="{73E5D5B7-B00D-1945-B502-674B95F9A32D}"/>
                  </a:ext>
                </a:extLst>
              </p:cNvPr>
              <p:cNvSpPr/>
              <p:nvPr/>
            </p:nvSpPr>
            <p:spPr>
              <a:xfrm>
                <a:off x="627106" y="5804509"/>
                <a:ext cx="756000" cy="360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600"/>
                  <a:t> </a:t>
                </a:r>
              </a:p>
            </p:txBody>
          </p:sp>
          <p:sp>
            <p:nvSpPr>
              <p:cNvPr id="44" name="TextBox 43">
                <a:extLst>
                  <a:ext uri="{FF2B5EF4-FFF2-40B4-BE49-F238E27FC236}">
                    <a16:creationId xmlns:a16="http://schemas.microsoft.com/office/drawing/2014/main" id="{6482E4BF-AB9C-CE46-887A-E9E067CF8A14}"/>
                  </a:ext>
                </a:extLst>
              </p:cNvPr>
              <p:cNvSpPr txBox="1"/>
              <p:nvPr/>
            </p:nvSpPr>
            <p:spPr>
              <a:xfrm>
                <a:off x="1383106" y="5757145"/>
                <a:ext cx="3646383" cy="554827"/>
              </a:xfrm>
              <a:prstGeom prst="rect">
                <a:avLst/>
              </a:prstGeom>
              <a:noFill/>
            </p:spPr>
            <p:txBody>
              <a:bodyPr wrap="none" rtlCol="0">
                <a:spAutoFit/>
              </a:bodyPr>
              <a:lstStyle/>
              <a:p>
                <a:r>
                  <a:rPr lang="en-US" sz="2000" b="1" dirty="0"/>
                  <a:t>Light from distorting IR</a:t>
                </a:r>
              </a:p>
            </p:txBody>
          </p:sp>
        </p:grpSp>
        <p:grpSp>
          <p:nvGrpSpPr>
            <p:cNvPr id="2" name="Group 1">
              <a:extLst>
                <a:ext uri="{FF2B5EF4-FFF2-40B4-BE49-F238E27FC236}">
                  <a16:creationId xmlns:a16="http://schemas.microsoft.com/office/drawing/2014/main" id="{5405119C-9337-A143-A14E-780297551BD4}"/>
                </a:ext>
              </a:extLst>
            </p:cNvPr>
            <p:cNvGrpSpPr/>
            <p:nvPr/>
          </p:nvGrpSpPr>
          <p:grpSpPr>
            <a:xfrm>
              <a:off x="2009581" y="2957009"/>
              <a:ext cx="1084231" cy="400110"/>
              <a:chOff x="2009581" y="2957009"/>
              <a:chExt cx="1084231" cy="400110"/>
            </a:xfrm>
          </p:grpSpPr>
          <p:sp>
            <p:nvSpPr>
              <p:cNvPr id="14" name="Rectangle 13">
                <a:extLst>
                  <a:ext uri="{FF2B5EF4-FFF2-40B4-BE49-F238E27FC236}">
                    <a16:creationId xmlns:a16="http://schemas.microsoft.com/office/drawing/2014/main" id="{3948F9E6-B37B-E54D-8C63-3565B0C3C711}"/>
                  </a:ext>
                </a:extLst>
              </p:cNvPr>
              <p:cNvSpPr/>
              <p:nvPr/>
            </p:nvSpPr>
            <p:spPr>
              <a:xfrm>
                <a:off x="2009581" y="3086928"/>
                <a:ext cx="825135" cy="15935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600"/>
                  <a:t> </a:t>
                </a:r>
              </a:p>
            </p:txBody>
          </p:sp>
          <p:sp>
            <p:nvSpPr>
              <p:cNvPr id="38" name="TextBox 37">
                <a:extLst>
                  <a:ext uri="{FF2B5EF4-FFF2-40B4-BE49-F238E27FC236}">
                    <a16:creationId xmlns:a16="http://schemas.microsoft.com/office/drawing/2014/main" id="{0BD9CBE5-AD04-1343-BA47-CB7F6A678D98}"/>
                  </a:ext>
                </a:extLst>
              </p:cNvPr>
              <p:cNvSpPr txBox="1"/>
              <p:nvPr/>
            </p:nvSpPr>
            <p:spPr>
              <a:xfrm>
                <a:off x="2215482" y="2957009"/>
                <a:ext cx="878330" cy="400110"/>
              </a:xfrm>
              <a:prstGeom prst="rect">
                <a:avLst/>
              </a:prstGeom>
              <a:noFill/>
            </p:spPr>
            <p:txBody>
              <a:bodyPr wrap="square" rtlCol="0">
                <a:spAutoFit/>
              </a:bodyPr>
              <a:lstStyle/>
              <a:p>
                <a:r>
                  <a:rPr lang="en-US" altLang="zh-CN" sz="2000" b="1" dirty="0"/>
                  <a:t>N</a:t>
                </a:r>
                <a:r>
                  <a:rPr lang="en-US" altLang="zh-CN" sz="2000" b="1" baseline="-25000" dirty="0"/>
                  <a:t>1</a:t>
                </a:r>
                <a:endParaRPr lang="en-HK" sz="2000" b="1" baseline="-25000" dirty="0"/>
              </a:p>
            </p:txBody>
          </p:sp>
        </p:grpSp>
        <p:grpSp>
          <p:nvGrpSpPr>
            <p:cNvPr id="71" name="Group 70">
              <a:extLst>
                <a:ext uri="{FF2B5EF4-FFF2-40B4-BE49-F238E27FC236}">
                  <a16:creationId xmlns:a16="http://schemas.microsoft.com/office/drawing/2014/main" id="{290871A9-DC7F-9147-A4CC-652A7C4F2C6D}"/>
                </a:ext>
              </a:extLst>
            </p:cNvPr>
            <p:cNvGrpSpPr/>
            <p:nvPr/>
          </p:nvGrpSpPr>
          <p:grpSpPr>
            <a:xfrm>
              <a:off x="2834719" y="4060277"/>
              <a:ext cx="704349" cy="400110"/>
              <a:chOff x="2834719" y="4060277"/>
              <a:chExt cx="704349" cy="400110"/>
            </a:xfrm>
          </p:grpSpPr>
          <p:sp>
            <p:nvSpPr>
              <p:cNvPr id="18" name="Rectangle 17">
                <a:extLst>
                  <a:ext uri="{FF2B5EF4-FFF2-40B4-BE49-F238E27FC236}">
                    <a16:creationId xmlns:a16="http://schemas.microsoft.com/office/drawing/2014/main" id="{6139AA44-8BC1-3348-A609-F473A0D74C8D}"/>
                  </a:ext>
                </a:extLst>
              </p:cNvPr>
              <p:cNvSpPr/>
              <p:nvPr/>
            </p:nvSpPr>
            <p:spPr>
              <a:xfrm>
                <a:off x="2834719" y="4180722"/>
                <a:ext cx="530086" cy="14361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600"/>
                  <a:t> </a:t>
                </a:r>
              </a:p>
            </p:txBody>
          </p:sp>
          <p:sp>
            <p:nvSpPr>
              <p:cNvPr id="39" name="TextBox 38">
                <a:extLst>
                  <a:ext uri="{FF2B5EF4-FFF2-40B4-BE49-F238E27FC236}">
                    <a16:creationId xmlns:a16="http://schemas.microsoft.com/office/drawing/2014/main" id="{F90ED0CA-669D-C94C-9908-6056A7423AC5}"/>
                  </a:ext>
                </a:extLst>
              </p:cNvPr>
              <p:cNvSpPr txBox="1"/>
              <p:nvPr/>
            </p:nvSpPr>
            <p:spPr>
              <a:xfrm>
                <a:off x="2912664" y="4060277"/>
                <a:ext cx="626404" cy="400110"/>
              </a:xfrm>
              <a:prstGeom prst="rect">
                <a:avLst/>
              </a:prstGeom>
              <a:noFill/>
            </p:spPr>
            <p:txBody>
              <a:bodyPr wrap="square" rtlCol="0">
                <a:spAutoFit/>
              </a:bodyPr>
              <a:lstStyle/>
              <a:p>
                <a:r>
                  <a:rPr lang="en-US" altLang="zh-CN" sz="2000" b="1" dirty="0"/>
                  <a:t>N</a:t>
                </a:r>
                <a:r>
                  <a:rPr lang="en-US" altLang="zh-CN" sz="2000" b="1" baseline="-25000" dirty="0"/>
                  <a:t>2</a:t>
                </a:r>
                <a:endParaRPr lang="en-HK" sz="2000" b="1" baseline="-25000" dirty="0"/>
              </a:p>
            </p:txBody>
          </p:sp>
        </p:grpSp>
      </p:grpSp>
      <p:grpSp>
        <p:nvGrpSpPr>
          <p:cNvPr id="90" name="Group 89">
            <a:extLst>
              <a:ext uri="{FF2B5EF4-FFF2-40B4-BE49-F238E27FC236}">
                <a16:creationId xmlns:a16="http://schemas.microsoft.com/office/drawing/2014/main" id="{1FF7A072-2E81-954F-A6E1-667C8C5CF660}"/>
              </a:ext>
            </a:extLst>
          </p:cNvPr>
          <p:cNvGrpSpPr/>
          <p:nvPr/>
        </p:nvGrpSpPr>
        <p:grpSpPr>
          <a:xfrm>
            <a:off x="8135542" y="1743243"/>
            <a:ext cx="2971227" cy="1286891"/>
            <a:chOff x="8135542" y="1743243"/>
            <a:chExt cx="2971227" cy="1286891"/>
          </a:xfrm>
        </p:grpSpPr>
        <p:sp>
          <p:nvSpPr>
            <p:cNvPr id="84" name="Rectangle 83">
              <a:extLst>
                <a:ext uri="{FF2B5EF4-FFF2-40B4-BE49-F238E27FC236}">
                  <a16:creationId xmlns:a16="http://schemas.microsoft.com/office/drawing/2014/main" id="{4CAA12D2-B3DD-3C43-A95E-A674E0E97967}"/>
                </a:ext>
              </a:extLst>
            </p:cNvPr>
            <p:cNvSpPr/>
            <p:nvPr/>
          </p:nvSpPr>
          <p:spPr>
            <a:xfrm>
              <a:off x="8135542" y="1743243"/>
              <a:ext cx="2971227" cy="400110"/>
            </a:xfrm>
            <a:prstGeom prst="rect">
              <a:avLst/>
            </a:prstGeom>
          </p:spPr>
          <p:txBody>
            <a:bodyPr wrap="square">
              <a:spAutoFit/>
            </a:bodyPr>
            <a:lstStyle/>
            <a:p>
              <a:r>
                <a:rPr lang="en-HK" sz="2000" dirty="0">
                  <a:latin typeface="Helvetica" pitchFamily="2" charset="0"/>
                </a:rPr>
                <a:t>The real distance is:</a:t>
              </a:r>
            </a:p>
          </p:txBody>
        </p:sp>
        <p:pic>
          <p:nvPicPr>
            <p:cNvPr id="87" name="Picture 86" descr="A picture containing diagram&#10;&#10;Description automatically generated">
              <a:extLst>
                <a:ext uri="{FF2B5EF4-FFF2-40B4-BE49-F238E27FC236}">
                  <a16:creationId xmlns:a16="http://schemas.microsoft.com/office/drawing/2014/main" id="{AD434068-D5A1-C345-B956-10310BA474C6}"/>
                </a:ext>
              </a:extLst>
            </p:cNvPr>
            <p:cNvPicPr>
              <a:picLocks noChangeAspect="1"/>
            </p:cNvPicPr>
            <p:nvPr/>
          </p:nvPicPr>
          <p:blipFill>
            <a:blip r:embed="rId4"/>
            <a:stretch>
              <a:fillRect/>
            </a:stretch>
          </p:blipFill>
          <p:spPr>
            <a:xfrm>
              <a:off x="8135542" y="2238134"/>
              <a:ext cx="2623240" cy="792000"/>
            </a:xfrm>
            <a:prstGeom prst="rect">
              <a:avLst/>
            </a:prstGeom>
          </p:spPr>
        </p:pic>
      </p:grpSp>
      <p:grpSp>
        <p:nvGrpSpPr>
          <p:cNvPr id="91" name="Group 90">
            <a:extLst>
              <a:ext uri="{FF2B5EF4-FFF2-40B4-BE49-F238E27FC236}">
                <a16:creationId xmlns:a16="http://schemas.microsoft.com/office/drawing/2014/main" id="{CD391905-2FF5-2942-AF9D-C2D67C354DFD}"/>
              </a:ext>
            </a:extLst>
          </p:cNvPr>
          <p:cNvGrpSpPr/>
          <p:nvPr/>
        </p:nvGrpSpPr>
        <p:grpSpPr>
          <a:xfrm>
            <a:off x="7598575" y="3731316"/>
            <a:ext cx="4045160" cy="1251337"/>
            <a:chOff x="7805105" y="3667728"/>
            <a:chExt cx="3980099" cy="1251337"/>
          </a:xfrm>
        </p:grpSpPr>
        <p:sp>
          <p:nvSpPr>
            <p:cNvPr id="85" name="Rectangle 84">
              <a:extLst>
                <a:ext uri="{FF2B5EF4-FFF2-40B4-BE49-F238E27FC236}">
                  <a16:creationId xmlns:a16="http://schemas.microsoft.com/office/drawing/2014/main" id="{3D802386-E30E-834E-A30F-655F29786552}"/>
                </a:ext>
              </a:extLst>
            </p:cNvPr>
            <p:cNvSpPr/>
            <p:nvPr/>
          </p:nvSpPr>
          <p:spPr>
            <a:xfrm>
              <a:off x="8135542" y="3667728"/>
              <a:ext cx="3498005" cy="400110"/>
            </a:xfrm>
            <a:prstGeom prst="rect">
              <a:avLst/>
            </a:prstGeom>
          </p:spPr>
          <p:txBody>
            <a:bodyPr wrap="square">
              <a:spAutoFit/>
            </a:bodyPr>
            <a:lstStyle/>
            <a:p>
              <a:r>
                <a:rPr lang="en-HK" sz="2000" dirty="0">
                  <a:latin typeface="Helvetica" pitchFamily="2" charset="0"/>
                </a:rPr>
                <a:t>The measured distance is:</a:t>
              </a:r>
            </a:p>
          </p:txBody>
        </p:sp>
        <p:pic>
          <p:nvPicPr>
            <p:cNvPr id="89" name="Picture 88" descr="Diagram, schematic&#10;&#10;Description automatically generated">
              <a:extLst>
                <a:ext uri="{FF2B5EF4-FFF2-40B4-BE49-F238E27FC236}">
                  <a16:creationId xmlns:a16="http://schemas.microsoft.com/office/drawing/2014/main" id="{D69367FC-BDF6-D446-AD72-DF94E72D3674}"/>
                </a:ext>
              </a:extLst>
            </p:cNvPr>
            <p:cNvPicPr>
              <a:picLocks noChangeAspect="1"/>
            </p:cNvPicPr>
            <p:nvPr/>
          </p:nvPicPr>
          <p:blipFill>
            <a:blip r:embed="rId5"/>
            <a:stretch>
              <a:fillRect/>
            </a:stretch>
          </p:blipFill>
          <p:spPr>
            <a:xfrm>
              <a:off x="7805105" y="4127065"/>
              <a:ext cx="3980099" cy="792000"/>
            </a:xfrm>
            <a:prstGeom prst="rect">
              <a:avLst/>
            </a:prstGeom>
          </p:spPr>
        </p:pic>
      </p:grpSp>
      <p:sp>
        <p:nvSpPr>
          <p:cNvPr id="3" name="Slide Number Placeholder 2">
            <a:extLst>
              <a:ext uri="{FF2B5EF4-FFF2-40B4-BE49-F238E27FC236}">
                <a16:creationId xmlns:a16="http://schemas.microsoft.com/office/drawing/2014/main" id="{199CAB16-9400-9F4B-8133-E142E062E4EA}"/>
              </a:ext>
            </a:extLst>
          </p:cNvPr>
          <p:cNvSpPr>
            <a:spLocks noGrp="1"/>
          </p:cNvSpPr>
          <p:nvPr>
            <p:ph type="sldNum" sz="quarter" idx="12"/>
          </p:nvPr>
        </p:nvSpPr>
        <p:spPr/>
        <p:txBody>
          <a:bodyPr/>
          <a:lstStyle/>
          <a:p>
            <a:fld id="{FB4528FC-90C6-BD4E-B8A6-B6E7D1650F73}" type="slidenum">
              <a:rPr lang="en-US" smtClean="0"/>
              <a:t>7</a:t>
            </a:fld>
            <a:endParaRPr lang="en-US"/>
          </a:p>
        </p:txBody>
      </p:sp>
    </p:spTree>
    <p:custDataLst>
      <p:tags r:id="rId1"/>
    </p:custDataLst>
    <p:extLst>
      <p:ext uri="{BB962C8B-B14F-4D97-AF65-F5344CB8AC3E}">
        <p14:creationId xmlns:p14="http://schemas.microsoft.com/office/powerpoint/2010/main" val="351773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a:extLst>
              <a:ext uri="{FF2B5EF4-FFF2-40B4-BE49-F238E27FC236}">
                <a16:creationId xmlns:a16="http://schemas.microsoft.com/office/drawing/2014/main" id="{48AC7C0C-FAB1-5E47-958A-9A40069ED417}"/>
              </a:ext>
            </a:extLst>
          </p:cNvPr>
          <p:cNvSpPr txBox="1">
            <a:spLocks/>
          </p:cNvSpPr>
          <p:nvPr/>
        </p:nvSpPr>
        <p:spPr>
          <a:xfrm>
            <a:off x="612328" y="500637"/>
            <a:ext cx="11077923"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i="1" dirty="0" err="1"/>
              <a:t>UltraDepth</a:t>
            </a:r>
            <a:r>
              <a:rPr lang="en-US" altLang="zh-CN" sz="3600" dirty="0"/>
              <a:t>: Understanding Distance Measurement</a:t>
            </a:r>
            <a:endParaRPr lang="zh-CN" altLang="en-US" sz="3600" dirty="0"/>
          </a:p>
        </p:txBody>
      </p:sp>
      <p:grpSp>
        <p:nvGrpSpPr>
          <p:cNvPr id="5" name="Group 4">
            <a:extLst>
              <a:ext uri="{FF2B5EF4-FFF2-40B4-BE49-F238E27FC236}">
                <a16:creationId xmlns:a16="http://schemas.microsoft.com/office/drawing/2014/main" id="{B529E974-9AE0-A948-B47F-66DE4C243EEB}"/>
              </a:ext>
            </a:extLst>
          </p:cNvPr>
          <p:cNvGrpSpPr/>
          <p:nvPr/>
        </p:nvGrpSpPr>
        <p:grpSpPr>
          <a:xfrm>
            <a:off x="607296" y="1594675"/>
            <a:ext cx="4335302" cy="1381718"/>
            <a:chOff x="7519630" y="3537347"/>
            <a:chExt cx="4265574" cy="1381718"/>
          </a:xfrm>
        </p:grpSpPr>
        <p:sp>
          <p:nvSpPr>
            <p:cNvPr id="7" name="Rectangle 6">
              <a:extLst>
                <a:ext uri="{FF2B5EF4-FFF2-40B4-BE49-F238E27FC236}">
                  <a16:creationId xmlns:a16="http://schemas.microsoft.com/office/drawing/2014/main" id="{29F324CB-089E-DA4D-9D6C-DDC5C121F39D}"/>
                </a:ext>
              </a:extLst>
            </p:cNvPr>
            <p:cNvSpPr/>
            <p:nvPr/>
          </p:nvSpPr>
          <p:spPr>
            <a:xfrm>
              <a:off x="7519630" y="3537347"/>
              <a:ext cx="3498005" cy="400110"/>
            </a:xfrm>
            <a:prstGeom prst="rect">
              <a:avLst/>
            </a:prstGeom>
          </p:spPr>
          <p:txBody>
            <a:bodyPr wrap="square">
              <a:spAutoFit/>
            </a:bodyPr>
            <a:lstStyle/>
            <a:p>
              <a:r>
                <a:rPr lang="en-HK" sz="2000" dirty="0">
                  <a:latin typeface="Helvetica" pitchFamily="2" charset="0"/>
                </a:rPr>
                <a:t>The measured distance is:</a:t>
              </a:r>
            </a:p>
          </p:txBody>
        </p:sp>
        <p:pic>
          <p:nvPicPr>
            <p:cNvPr id="8" name="Picture 7" descr="Diagram, schematic&#10;&#10;Description automatically generated">
              <a:extLst>
                <a:ext uri="{FF2B5EF4-FFF2-40B4-BE49-F238E27FC236}">
                  <a16:creationId xmlns:a16="http://schemas.microsoft.com/office/drawing/2014/main" id="{D74132D1-415B-9A4E-B8F9-1F49AC343876}"/>
                </a:ext>
              </a:extLst>
            </p:cNvPr>
            <p:cNvPicPr>
              <a:picLocks noChangeAspect="1"/>
            </p:cNvPicPr>
            <p:nvPr/>
          </p:nvPicPr>
          <p:blipFill>
            <a:blip r:embed="rId4"/>
            <a:stretch>
              <a:fillRect/>
            </a:stretch>
          </p:blipFill>
          <p:spPr>
            <a:xfrm>
              <a:off x="7805105" y="4127065"/>
              <a:ext cx="3980099" cy="792000"/>
            </a:xfrm>
            <a:prstGeom prst="rect">
              <a:avLst/>
            </a:prstGeom>
          </p:spPr>
        </p:pic>
      </p:grpSp>
      <p:pic>
        <p:nvPicPr>
          <p:cNvPr id="9" name="Picture 8" descr="Diagram&#10;&#10;Description automatically generated">
            <a:extLst>
              <a:ext uri="{FF2B5EF4-FFF2-40B4-BE49-F238E27FC236}">
                <a16:creationId xmlns:a16="http://schemas.microsoft.com/office/drawing/2014/main" id="{B7AC4865-74F4-FA47-83EB-B4347AC4E2CF}"/>
              </a:ext>
            </a:extLst>
          </p:cNvPr>
          <p:cNvPicPr>
            <a:picLocks noChangeAspect="1"/>
          </p:cNvPicPr>
          <p:nvPr/>
        </p:nvPicPr>
        <p:blipFill>
          <a:blip r:embed="rId5"/>
          <a:stretch>
            <a:fillRect/>
          </a:stretch>
        </p:blipFill>
        <p:spPr>
          <a:xfrm>
            <a:off x="6969241" y="2116784"/>
            <a:ext cx="5125000" cy="900000"/>
          </a:xfrm>
          <a:prstGeom prst="rect">
            <a:avLst/>
          </a:prstGeom>
        </p:spPr>
      </p:pic>
      <p:pic>
        <p:nvPicPr>
          <p:cNvPr id="4" name="Picture 3" descr="A picture containing text, clock&#10;&#10;Description automatically generated">
            <a:extLst>
              <a:ext uri="{FF2B5EF4-FFF2-40B4-BE49-F238E27FC236}">
                <a16:creationId xmlns:a16="http://schemas.microsoft.com/office/drawing/2014/main" id="{6F12D54D-913F-4745-92DB-22D4F3DC5364}"/>
              </a:ext>
            </a:extLst>
          </p:cNvPr>
          <p:cNvPicPr>
            <a:picLocks noChangeAspect="1"/>
          </p:cNvPicPr>
          <p:nvPr/>
        </p:nvPicPr>
        <p:blipFill>
          <a:blip r:embed="rId6"/>
          <a:stretch>
            <a:fillRect/>
          </a:stretch>
        </p:blipFill>
        <p:spPr>
          <a:xfrm>
            <a:off x="6981353" y="2154252"/>
            <a:ext cx="5125000" cy="887201"/>
          </a:xfrm>
          <a:prstGeom prst="rect">
            <a:avLst/>
          </a:prstGeom>
        </p:spPr>
      </p:pic>
      <p:grpSp>
        <p:nvGrpSpPr>
          <p:cNvPr id="23" name="Group 22">
            <a:extLst>
              <a:ext uri="{FF2B5EF4-FFF2-40B4-BE49-F238E27FC236}">
                <a16:creationId xmlns:a16="http://schemas.microsoft.com/office/drawing/2014/main" id="{B675F3FF-B096-BE42-B741-C5E4F3FBB3AE}"/>
              </a:ext>
            </a:extLst>
          </p:cNvPr>
          <p:cNvGrpSpPr/>
          <p:nvPr/>
        </p:nvGrpSpPr>
        <p:grpSpPr>
          <a:xfrm>
            <a:off x="5143499" y="1956313"/>
            <a:ext cx="1792812" cy="1323987"/>
            <a:chOff x="5143499" y="1956313"/>
            <a:chExt cx="1792812" cy="1323987"/>
          </a:xfrm>
        </p:grpSpPr>
        <p:sp>
          <p:nvSpPr>
            <p:cNvPr id="17" name="Right Arrow 16">
              <a:extLst>
                <a:ext uri="{FF2B5EF4-FFF2-40B4-BE49-F238E27FC236}">
                  <a16:creationId xmlns:a16="http://schemas.microsoft.com/office/drawing/2014/main" id="{9ECC507C-102A-DF44-BA20-EECAEF5B3D12}"/>
                </a:ext>
              </a:extLst>
            </p:cNvPr>
            <p:cNvSpPr/>
            <p:nvPr/>
          </p:nvSpPr>
          <p:spPr>
            <a:xfrm>
              <a:off x="5143499" y="2543174"/>
              <a:ext cx="1792811" cy="16974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05E7E3D-C21B-2E40-ACDE-FD98CBC21F0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253972" y="1956313"/>
              <a:ext cx="1682339" cy="586862"/>
            </a:xfrm>
            <a:prstGeom prst="rect">
              <a:avLst/>
            </a:prstGeom>
          </p:spPr>
        </p:pic>
        <p:pic>
          <p:nvPicPr>
            <p:cNvPr id="22" name="Picture 21">
              <a:extLst>
                <a:ext uri="{FF2B5EF4-FFF2-40B4-BE49-F238E27FC236}">
                  <a16:creationId xmlns:a16="http://schemas.microsoft.com/office/drawing/2014/main" id="{CB1C0A75-9414-5B4D-A452-06559804CB5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429600" y="2672486"/>
              <a:ext cx="1181316" cy="607814"/>
            </a:xfrm>
            <a:prstGeom prst="rect">
              <a:avLst/>
            </a:prstGeom>
          </p:spPr>
        </p:pic>
      </p:grpSp>
      <p:pic>
        <p:nvPicPr>
          <p:cNvPr id="25" name="Picture 24" descr="A picture containing text, clipart&#10;&#10;Description automatically generated">
            <a:extLst>
              <a:ext uri="{FF2B5EF4-FFF2-40B4-BE49-F238E27FC236}">
                <a16:creationId xmlns:a16="http://schemas.microsoft.com/office/drawing/2014/main" id="{78CB346A-C31D-354D-AA9A-885193C3196C}"/>
              </a:ext>
            </a:extLst>
          </p:cNvPr>
          <p:cNvPicPr>
            <a:picLocks noChangeAspect="1"/>
          </p:cNvPicPr>
          <p:nvPr/>
        </p:nvPicPr>
        <p:blipFill>
          <a:blip r:embed="rId9"/>
          <a:stretch>
            <a:fillRect/>
          </a:stretch>
        </p:blipFill>
        <p:spPr>
          <a:xfrm>
            <a:off x="1263781" y="3690124"/>
            <a:ext cx="3103014" cy="497753"/>
          </a:xfrm>
          <a:prstGeom prst="rect">
            <a:avLst/>
          </a:prstGeom>
        </p:spPr>
      </p:pic>
      <p:sp>
        <p:nvSpPr>
          <p:cNvPr id="26" name="TextBox 25">
            <a:extLst>
              <a:ext uri="{FF2B5EF4-FFF2-40B4-BE49-F238E27FC236}">
                <a16:creationId xmlns:a16="http://schemas.microsoft.com/office/drawing/2014/main" id="{9096F035-2FB7-944A-BFE4-B5A1E2B863B1}"/>
              </a:ext>
            </a:extLst>
          </p:cNvPr>
          <p:cNvSpPr txBox="1"/>
          <p:nvPr/>
        </p:nvSpPr>
        <p:spPr>
          <a:xfrm>
            <a:off x="4289534" y="3708167"/>
            <a:ext cx="7065011" cy="461665"/>
          </a:xfrm>
          <a:prstGeom prst="rect">
            <a:avLst/>
          </a:prstGeom>
          <a:noFill/>
        </p:spPr>
        <p:txBody>
          <a:bodyPr wrap="none" rtlCol="0">
            <a:spAutoFit/>
          </a:bodyPr>
          <a:lstStyle/>
          <a:p>
            <a:r>
              <a:rPr lang="en-US" sz="2400" dirty="0"/>
              <a:t>: determines how distorted the distance measurement.</a:t>
            </a:r>
          </a:p>
        </p:txBody>
      </p:sp>
      <p:grpSp>
        <p:nvGrpSpPr>
          <p:cNvPr id="113" name="Group 112">
            <a:extLst>
              <a:ext uri="{FF2B5EF4-FFF2-40B4-BE49-F238E27FC236}">
                <a16:creationId xmlns:a16="http://schemas.microsoft.com/office/drawing/2014/main" id="{07AC60BE-7D42-5040-910A-6D2FB5865BBA}"/>
              </a:ext>
            </a:extLst>
          </p:cNvPr>
          <p:cNvGrpSpPr/>
          <p:nvPr/>
        </p:nvGrpSpPr>
        <p:grpSpPr>
          <a:xfrm>
            <a:off x="1664820" y="4504321"/>
            <a:ext cx="3866857" cy="1766149"/>
            <a:chOff x="2384889" y="4487392"/>
            <a:chExt cx="3866857" cy="1766149"/>
          </a:xfrm>
        </p:grpSpPr>
        <p:pic>
          <p:nvPicPr>
            <p:cNvPr id="88" name="Picture 87">
              <a:extLst>
                <a:ext uri="{FF2B5EF4-FFF2-40B4-BE49-F238E27FC236}">
                  <a16:creationId xmlns:a16="http://schemas.microsoft.com/office/drawing/2014/main" id="{78AB353A-C2C9-FA46-93E7-7BE4657F009B}"/>
                </a:ext>
              </a:extLst>
            </p:cNvPr>
            <p:cNvPicPr>
              <a:picLocks noChangeAspect="1"/>
            </p:cNvPicPr>
            <p:nvPr/>
          </p:nvPicPr>
          <p:blipFill>
            <a:blip r:embed="rId10"/>
            <a:stretch>
              <a:fillRect/>
            </a:stretch>
          </p:blipFill>
          <p:spPr>
            <a:xfrm>
              <a:off x="2384889" y="4487392"/>
              <a:ext cx="2745310" cy="1766149"/>
            </a:xfrm>
            <a:prstGeom prst="rect">
              <a:avLst/>
            </a:prstGeom>
          </p:spPr>
        </p:pic>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6B11B563-E2AC-C940-BF90-AA47193985B5}"/>
                    </a:ext>
                  </a:extLst>
                </p:cNvPr>
                <p:cNvSpPr txBox="1"/>
                <p:nvPr/>
              </p:nvSpPr>
              <p:spPr>
                <a:xfrm>
                  <a:off x="4533903" y="5051474"/>
                  <a:ext cx="1717843" cy="430887"/>
                </a:xfrm>
                <a:prstGeom prst="rect">
                  <a:avLst/>
                </a:prstGeom>
                <a:noFill/>
              </p:spPr>
              <p:txBody>
                <a:bodyPr wrap="none" rtlCol="0">
                  <a:spAutoFit/>
                </a:bodyPr>
                <a:lstStyle/>
                <a:p>
                  <a14:m>
                    <m:oMath xmlns:m="http://schemas.openxmlformats.org/officeDocument/2006/math">
                      <m:r>
                        <a:rPr lang="en-US" sz="2200" i="1" smtClean="0">
                          <a:latin typeface="Cambria Math" panose="02040503050406030204" pitchFamily="18" charset="0"/>
                          <a:ea typeface="Cambria Math" panose="02040503050406030204" pitchFamily="18" charset="0"/>
                        </a:rPr>
                        <m:t>𝛼</m:t>
                      </m:r>
                    </m:oMath>
                  </a14:m>
                  <a:r>
                    <a:rPr lang="en-US" sz="2200" dirty="0"/>
                    <a:t>: reflectivity</a:t>
                  </a:r>
                </a:p>
              </p:txBody>
            </p:sp>
          </mc:Choice>
          <mc:Fallback xmlns="">
            <p:sp>
              <p:nvSpPr>
                <p:cNvPr id="112" name="TextBox 111">
                  <a:extLst>
                    <a:ext uri="{FF2B5EF4-FFF2-40B4-BE49-F238E27FC236}">
                      <a16:creationId xmlns:a16="http://schemas.microsoft.com/office/drawing/2014/main" id="{6B11B563-E2AC-C940-BF90-AA47193985B5}"/>
                    </a:ext>
                  </a:extLst>
                </p:cNvPr>
                <p:cNvSpPr txBox="1">
                  <a:spLocks noRot="1" noChangeAspect="1" noMove="1" noResize="1" noEditPoints="1" noAdjustHandles="1" noChangeArrowheads="1" noChangeShapeType="1" noTextEdit="1"/>
                </p:cNvSpPr>
                <p:nvPr/>
              </p:nvSpPr>
              <p:spPr>
                <a:xfrm>
                  <a:off x="4533903" y="5051474"/>
                  <a:ext cx="1717843" cy="430887"/>
                </a:xfrm>
                <a:prstGeom prst="rect">
                  <a:avLst/>
                </a:prstGeom>
                <a:blipFill>
                  <a:blip r:embed="rId11"/>
                  <a:stretch>
                    <a:fillRect t="-5714" r="-3676" b="-31429"/>
                  </a:stretch>
                </a:blipFill>
              </p:spPr>
              <p:txBody>
                <a:bodyPr/>
                <a:lstStyle/>
                <a:p>
                  <a:r>
                    <a:rPr lang="en-US">
                      <a:noFill/>
                    </a:rPr>
                    <a:t> </a:t>
                  </a:r>
                </a:p>
              </p:txBody>
            </p:sp>
          </mc:Fallback>
        </mc:AlternateContent>
      </p:grpSp>
      <p:grpSp>
        <p:nvGrpSpPr>
          <p:cNvPr id="115" name="Group 114">
            <a:extLst>
              <a:ext uri="{FF2B5EF4-FFF2-40B4-BE49-F238E27FC236}">
                <a16:creationId xmlns:a16="http://schemas.microsoft.com/office/drawing/2014/main" id="{9D7503A6-2362-C543-BD56-1A8702B7EF41}"/>
              </a:ext>
            </a:extLst>
          </p:cNvPr>
          <p:cNvGrpSpPr/>
          <p:nvPr/>
        </p:nvGrpSpPr>
        <p:grpSpPr>
          <a:xfrm>
            <a:off x="6610916" y="4487391"/>
            <a:ext cx="4841363" cy="1800008"/>
            <a:chOff x="6936310" y="4487392"/>
            <a:chExt cx="4841363" cy="1800008"/>
          </a:xfrm>
        </p:grpSpPr>
        <p:pic>
          <p:nvPicPr>
            <p:cNvPr id="111" name="Picture 110">
              <a:extLst>
                <a:ext uri="{FF2B5EF4-FFF2-40B4-BE49-F238E27FC236}">
                  <a16:creationId xmlns:a16="http://schemas.microsoft.com/office/drawing/2014/main" id="{1E4BA1CA-4124-EC47-89B5-1CA828C75AB7}"/>
                </a:ext>
              </a:extLst>
            </p:cNvPr>
            <p:cNvPicPr>
              <a:picLocks noChangeAspect="1"/>
            </p:cNvPicPr>
            <p:nvPr/>
          </p:nvPicPr>
          <p:blipFill>
            <a:blip r:embed="rId12"/>
            <a:stretch>
              <a:fillRect/>
            </a:stretch>
          </p:blipFill>
          <p:spPr>
            <a:xfrm>
              <a:off x="6936310" y="4487392"/>
              <a:ext cx="3033013" cy="1800008"/>
            </a:xfrm>
            <a:prstGeom prst="rect">
              <a:avLst/>
            </a:prstGeom>
          </p:spPr>
        </p:pic>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D34365F-9973-B144-B693-37F855430226}"/>
                    </a:ext>
                  </a:extLst>
                </p:cNvPr>
                <p:cNvSpPr txBox="1"/>
                <p:nvPr/>
              </p:nvSpPr>
              <p:spPr>
                <a:xfrm>
                  <a:off x="9213894" y="5051474"/>
                  <a:ext cx="2563779" cy="430887"/>
                </a:xfrm>
                <a:prstGeom prst="rect">
                  <a:avLst/>
                </a:prstGeom>
                <a:noFill/>
              </p:spPr>
              <p:txBody>
                <a:bodyPr wrap="none" rtlCol="0">
                  <a:spAutoFit/>
                </a:bodyPr>
                <a:lstStyle/>
                <a:p>
                  <a14:m>
                    <m:oMath xmlns:m="http://schemas.openxmlformats.org/officeDocument/2006/math">
                      <m:r>
                        <a:rPr lang="en-US" sz="2200" i="1" smtClean="0">
                          <a:latin typeface="Cambria Math" panose="02040503050406030204" pitchFamily="18" charset="0"/>
                          <a:ea typeface="Cambria Math" panose="02040503050406030204" pitchFamily="18" charset="0"/>
                        </a:rPr>
                        <m:t>𝜃</m:t>
                      </m:r>
                      <m:r>
                        <a:rPr lang="en-US" sz="2200" b="0" i="0" smtClean="0">
                          <a:latin typeface="Cambria Math" panose="02040503050406030204" pitchFamily="18" charset="0"/>
                          <a:ea typeface="Cambria Math" panose="02040503050406030204" pitchFamily="18" charset="0"/>
                        </a:rPr>
                        <m:t>:</m:t>
                      </m:r>
                    </m:oMath>
                  </a14:m>
                  <a:r>
                    <a:rPr lang="en-US" sz="2200" dirty="0"/>
                    <a:t> angle of incidence</a:t>
                  </a:r>
                </a:p>
              </p:txBody>
            </p:sp>
          </mc:Choice>
          <mc:Fallback xmlns="">
            <p:sp>
              <p:nvSpPr>
                <p:cNvPr id="114" name="TextBox 113">
                  <a:extLst>
                    <a:ext uri="{FF2B5EF4-FFF2-40B4-BE49-F238E27FC236}">
                      <a16:creationId xmlns:a16="http://schemas.microsoft.com/office/drawing/2014/main" id="{FD34365F-9973-B144-B693-37F855430226}"/>
                    </a:ext>
                  </a:extLst>
                </p:cNvPr>
                <p:cNvSpPr txBox="1">
                  <a:spLocks noRot="1" noChangeAspect="1" noMove="1" noResize="1" noEditPoints="1" noAdjustHandles="1" noChangeArrowheads="1" noChangeShapeType="1" noTextEdit="1"/>
                </p:cNvSpPr>
                <p:nvPr/>
              </p:nvSpPr>
              <p:spPr>
                <a:xfrm>
                  <a:off x="9213894" y="5051474"/>
                  <a:ext cx="2563779" cy="430887"/>
                </a:xfrm>
                <a:prstGeom prst="rect">
                  <a:avLst/>
                </a:prstGeom>
                <a:blipFill>
                  <a:blip r:embed="rId13"/>
                  <a:stretch>
                    <a:fillRect t="-8571" r="-1970" b="-28571"/>
                  </a:stretch>
                </a:blipFill>
              </p:spPr>
              <p:txBody>
                <a:bodyPr/>
                <a:lstStyle/>
                <a:p>
                  <a:r>
                    <a:rPr lang="en-US">
                      <a:noFill/>
                    </a:rPr>
                    <a:t> </a:t>
                  </a:r>
                </a:p>
              </p:txBody>
            </p:sp>
          </mc:Fallback>
        </mc:AlternateContent>
      </p:grpSp>
      <p:sp>
        <p:nvSpPr>
          <p:cNvPr id="2" name="Slide Number Placeholder 1">
            <a:extLst>
              <a:ext uri="{FF2B5EF4-FFF2-40B4-BE49-F238E27FC236}">
                <a16:creationId xmlns:a16="http://schemas.microsoft.com/office/drawing/2014/main" id="{5AD0B12E-5ABC-E34E-AD37-30656C7530D3}"/>
              </a:ext>
            </a:extLst>
          </p:cNvPr>
          <p:cNvSpPr>
            <a:spLocks noGrp="1"/>
          </p:cNvSpPr>
          <p:nvPr>
            <p:ph type="sldNum" sz="quarter" idx="12"/>
          </p:nvPr>
        </p:nvSpPr>
        <p:spPr/>
        <p:txBody>
          <a:bodyPr/>
          <a:lstStyle/>
          <a:p>
            <a:fld id="{FB4528FC-90C6-BD4E-B8A6-B6E7D1650F73}" type="slidenum">
              <a:rPr lang="en-US" smtClean="0"/>
              <a:t>8</a:t>
            </a:fld>
            <a:endParaRPr lang="en-US"/>
          </a:p>
        </p:txBody>
      </p:sp>
      <p:sp>
        <p:nvSpPr>
          <p:cNvPr id="3" name="Rectangle 2">
            <a:extLst>
              <a:ext uri="{FF2B5EF4-FFF2-40B4-BE49-F238E27FC236}">
                <a16:creationId xmlns:a16="http://schemas.microsoft.com/office/drawing/2014/main" id="{78192ADF-9E31-6446-AA69-7965010D5DB9}"/>
              </a:ext>
            </a:extLst>
          </p:cNvPr>
          <p:cNvSpPr/>
          <p:nvPr/>
        </p:nvSpPr>
        <p:spPr>
          <a:xfrm>
            <a:off x="2325173" y="3708167"/>
            <a:ext cx="326571" cy="4797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5ADE5F-6CB6-484E-899D-C8BAE52873A4}"/>
              </a:ext>
            </a:extLst>
          </p:cNvPr>
          <p:cNvSpPr/>
          <p:nvPr/>
        </p:nvSpPr>
        <p:spPr>
          <a:xfrm>
            <a:off x="3115491" y="3699144"/>
            <a:ext cx="326571" cy="4797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00797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6" presetClass="emph" presetSubtype="0" fill="hold" grpId="1" nodeType="withEffect">
                                  <p:stCondLst>
                                    <p:cond delay="0"/>
                                  </p:stCondLst>
                                  <p:childTnLst>
                                    <p:animScale>
                                      <p:cBhvr>
                                        <p:cTn id="32" dur="500" fill="hold"/>
                                        <p:tgtEl>
                                          <p:spTgt spid="3"/>
                                        </p:tgtEl>
                                      </p:cBhvr>
                                      <p:by x="150000" y="150000"/>
                                    </p:animScale>
                                  </p:childTnLst>
                                </p:cTn>
                              </p:par>
                              <p:par>
                                <p:cTn id="33" presetID="6" presetClass="emph" presetSubtype="0" fill="hold" grpId="1" nodeType="withEffect">
                                  <p:stCondLst>
                                    <p:cond delay="0"/>
                                  </p:stCondLst>
                                  <p:childTnLst>
                                    <p:animScale>
                                      <p:cBhvr>
                                        <p:cTn id="34" dur="500" fill="hold"/>
                                        <p:tgtEl>
                                          <p:spTgt spid="27"/>
                                        </p:tgtEl>
                                      </p:cBhvr>
                                      <p:by x="150000" y="150000"/>
                                    </p:animScale>
                                  </p:childTnLst>
                                </p:cTn>
                              </p:par>
                            </p:childTnLst>
                          </p:cTn>
                        </p:par>
                        <p:par>
                          <p:cTn id="35" fill="hold">
                            <p:stCondLst>
                              <p:cond delay="500"/>
                            </p:stCondLst>
                            <p:childTnLst>
                              <p:par>
                                <p:cTn id="36" presetID="6" presetClass="emph" presetSubtype="0" fill="hold" grpId="2" nodeType="afterEffect">
                                  <p:stCondLst>
                                    <p:cond delay="0"/>
                                  </p:stCondLst>
                                  <p:childTnLst>
                                    <p:animScale>
                                      <p:cBhvr>
                                        <p:cTn id="37" dur="500" fill="hold"/>
                                        <p:tgtEl>
                                          <p:spTgt spid="3"/>
                                        </p:tgtEl>
                                      </p:cBhvr>
                                      <p:by x="66000" y="66000"/>
                                    </p:animScale>
                                  </p:childTnLst>
                                </p:cTn>
                              </p:par>
                              <p:par>
                                <p:cTn id="38" presetID="6" presetClass="emph" presetSubtype="0" fill="hold" grpId="2" nodeType="withEffect">
                                  <p:stCondLst>
                                    <p:cond delay="0"/>
                                  </p:stCondLst>
                                  <p:childTnLst>
                                    <p:animScale>
                                      <p:cBhvr>
                                        <p:cTn id="39" dur="500" fill="hold"/>
                                        <p:tgtEl>
                                          <p:spTgt spid="27"/>
                                        </p:tgtEl>
                                      </p:cBhvr>
                                      <p:by x="66000" y="66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 grpId="0" animBg="1"/>
      <p:bldP spid="3" grpId="1" animBg="1"/>
      <p:bldP spid="3" grpId="2" animBg="1"/>
      <p:bldP spid="27" grpId="0" animBg="1"/>
      <p:bldP spid="27" grpId="1" animBg="1"/>
      <p:bldP spid="27"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a:extLst>
              <a:ext uri="{FF2B5EF4-FFF2-40B4-BE49-F238E27FC236}">
                <a16:creationId xmlns:a16="http://schemas.microsoft.com/office/drawing/2014/main" id="{48AC7C0C-FAB1-5E47-958A-9A40069ED417}"/>
              </a:ext>
            </a:extLst>
          </p:cNvPr>
          <p:cNvSpPr txBox="1">
            <a:spLocks/>
          </p:cNvSpPr>
          <p:nvPr/>
        </p:nvSpPr>
        <p:spPr>
          <a:xfrm>
            <a:off x="612329" y="500637"/>
            <a:ext cx="9741038" cy="684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a:lstStyle>
          <a:p>
            <a:r>
              <a:rPr lang="en-US" altLang="zh-CN" sz="3600" i="1" dirty="0" err="1"/>
              <a:t>UltraDepth</a:t>
            </a:r>
            <a:r>
              <a:rPr lang="en-US" altLang="zh-CN" sz="3600" dirty="0"/>
              <a:t>: Impact of Distorting IR</a:t>
            </a:r>
            <a:endParaRPr lang="zh-CN" altLang="en-US" sz="3600" dirty="0"/>
          </a:p>
        </p:txBody>
      </p:sp>
      <p:sp>
        <p:nvSpPr>
          <p:cNvPr id="18" name="TextBox 17">
            <a:extLst>
              <a:ext uri="{FF2B5EF4-FFF2-40B4-BE49-F238E27FC236}">
                <a16:creationId xmlns:a16="http://schemas.microsoft.com/office/drawing/2014/main" id="{E67FA652-C72E-4B45-A472-61E39DC20FB6}"/>
              </a:ext>
            </a:extLst>
          </p:cNvPr>
          <p:cNvSpPr txBox="1"/>
          <p:nvPr/>
        </p:nvSpPr>
        <p:spPr>
          <a:xfrm>
            <a:off x="2064284" y="5152094"/>
            <a:ext cx="8063432" cy="461665"/>
          </a:xfrm>
          <a:prstGeom prst="rect">
            <a:avLst/>
          </a:prstGeom>
          <a:noFill/>
          <a:ln>
            <a:solidFill>
              <a:schemeClr val="tx1"/>
            </a:solidFill>
          </a:ln>
        </p:spPr>
        <p:txBody>
          <a:bodyPr wrap="square" rtlCol="0">
            <a:spAutoFit/>
          </a:bodyPr>
          <a:lstStyle/>
          <a:p>
            <a:pPr algn="ctr"/>
            <a:r>
              <a:rPr lang="en-US" sz="2400" dirty="0">
                <a:solidFill>
                  <a:srgbClr val="FF0000"/>
                </a:solidFill>
              </a:rPr>
              <a:t>The distorted distance measurement exposes texture !!!</a:t>
            </a:r>
          </a:p>
        </p:txBody>
      </p:sp>
      <p:grpSp>
        <p:nvGrpSpPr>
          <p:cNvPr id="11" name="Group 10">
            <a:extLst>
              <a:ext uri="{FF2B5EF4-FFF2-40B4-BE49-F238E27FC236}">
                <a16:creationId xmlns:a16="http://schemas.microsoft.com/office/drawing/2014/main" id="{68961A3F-36F9-9F4A-A019-2627D955F8BA}"/>
              </a:ext>
            </a:extLst>
          </p:cNvPr>
          <p:cNvGrpSpPr/>
          <p:nvPr/>
        </p:nvGrpSpPr>
        <p:grpSpPr>
          <a:xfrm>
            <a:off x="1910476" y="2548311"/>
            <a:ext cx="7181899" cy="880689"/>
            <a:chOff x="1910476" y="2548311"/>
            <a:chExt cx="7181899" cy="880689"/>
          </a:xfrm>
        </p:grpSpPr>
        <p:grpSp>
          <p:nvGrpSpPr>
            <p:cNvPr id="10" name="Group 9">
              <a:extLst>
                <a:ext uri="{FF2B5EF4-FFF2-40B4-BE49-F238E27FC236}">
                  <a16:creationId xmlns:a16="http://schemas.microsoft.com/office/drawing/2014/main" id="{747CDD55-81AA-1A49-AF24-FB922D6BA0E6}"/>
                </a:ext>
              </a:extLst>
            </p:cNvPr>
            <p:cNvGrpSpPr/>
            <p:nvPr/>
          </p:nvGrpSpPr>
          <p:grpSpPr>
            <a:xfrm>
              <a:off x="1910476" y="2572990"/>
              <a:ext cx="2784160" cy="856010"/>
              <a:chOff x="2610573" y="2640813"/>
              <a:chExt cx="2784160" cy="85601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EAE5C9-D4D3-F648-84FD-940483D7C5EE}"/>
                      </a:ext>
                    </a:extLst>
                  </p:cNvPr>
                  <p:cNvSpPr txBox="1"/>
                  <p:nvPr/>
                </p:nvSpPr>
                <p:spPr>
                  <a:xfrm>
                    <a:off x="3080288" y="2640813"/>
                    <a:ext cx="1857560" cy="461665"/>
                  </a:xfrm>
                  <a:prstGeom prst="rect">
                    <a:avLst/>
                  </a:prstGeom>
                  <a:noFill/>
                </p:spPr>
                <p:txBody>
                  <a:bodyPr wrap="none"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dirty="0"/>
                      <a:t>: reflectivity</a:t>
                    </a:r>
                  </a:p>
                </p:txBody>
              </p:sp>
            </mc:Choice>
            <mc:Fallback xmlns="">
              <p:sp>
                <p:nvSpPr>
                  <p:cNvPr id="19" name="TextBox 18">
                    <a:extLst>
                      <a:ext uri="{FF2B5EF4-FFF2-40B4-BE49-F238E27FC236}">
                        <a16:creationId xmlns:a16="http://schemas.microsoft.com/office/drawing/2014/main" id="{CCEAE5C9-D4D3-F648-84FD-940483D7C5EE}"/>
                      </a:ext>
                    </a:extLst>
                  </p:cNvPr>
                  <p:cNvSpPr txBox="1">
                    <a:spLocks noRot="1" noChangeAspect="1" noMove="1" noResize="1" noEditPoints="1" noAdjustHandles="1" noChangeArrowheads="1" noChangeShapeType="1" noTextEdit="1"/>
                  </p:cNvSpPr>
                  <p:nvPr/>
                </p:nvSpPr>
                <p:spPr>
                  <a:xfrm>
                    <a:off x="3080288" y="2640813"/>
                    <a:ext cx="1857560" cy="461665"/>
                  </a:xfrm>
                  <a:prstGeom prst="rect">
                    <a:avLst/>
                  </a:prstGeom>
                  <a:blipFill>
                    <a:blip r:embed="rId6"/>
                    <a:stretch>
                      <a:fillRect t="-7895" r="-4082"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93C02D6-E648-2742-A8F6-CD0372F57361}"/>
                      </a:ext>
                    </a:extLst>
                  </p:cNvPr>
                  <p:cNvSpPr txBox="1"/>
                  <p:nvPr/>
                </p:nvSpPr>
                <p:spPr>
                  <a:xfrm>
                    <a:off x="2610573" y="3035158"/>
                    <a:ext cx="2784160" cy="461665"/>
                  </a:xfrm>
                  <a:prstGeom prst="rect">
                    <a:avLst/>
                  </a:prstGeom>
                  <a:noFill/>
                </p:spPr>
                <p:txBody>
                  <a:bodyPr wrap="none"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0" smtClean="0">
                            <a:latin typeface="Cambria Math" panose="02040503050406030204" pitchFamily="18" charset="0"/>
                            <a:ea typeface="Cambria Math" panose="02040503050406030204" pitchFamily="18" charset="0"/>
                          </a:rPr>
                          <m:t>:</m:t>
                        </m:r>
                      </m:oMath>
                    </a14:m>
                    <a:r>
                      <a:rPr lang="en-US" sz="2400" dirty="0"/>
                      <a:t> angle of incidence</a:t>
                    </a:r>
                  </a:p>
                </p:txBody>
              </p:sp>
            </mc:Choice>
            <mc:Fallback xmlns="">
              <p:sp>
                <p:nvSpPr>
                  <p:cNvPr id="20" name="TextBox 19">
                    <a:extLst>
                      <a:ext uri="{FF2B5EF4-FFF2-40B4-BE49-F238E27FC236}">
                        <a16:creationId xmlns:a16="http://schemas.microsoft.com/office/drawing/2014/main" id="{A93C02D6-E648-2742-A8F6-CD0372F57361}"/>
                      </a:ext>
                    </a:extLst>
                  </p:cNvPr>
                  <p:cNvSpPr txBox="1">
                    <a:spLocks noRot="1" noChangeAspect="1" noMove="1" noResize="1" noEditPoints="1" noAdjustHandles="1" noChangeArrowheads="1" noChangeShapeType="1" noTextEdit="1"/>
                  </p:cNvSpPr>
                  <p:nvPr/>
                </p:nvSpPr>
                <p:spPr>
                  <a:xfrm>
                    <a:off x="2610573" y="3035158"/>
                    <a:ext cx="2784160" cy="461665"/>
                  </a:xfrm>
                  <a:prstGeom prst="rect">
                    <a:avLst/>
                  </a:prstGeom>
                  <a:blipFill>
                    <a:blip r:embed="rId7"/>
                    <a:stretch>
                      <a:fillRect l="-455" t="-7895" r="-2273" b="-26316"/>
                    </a:stretch>
                  </a:blipFill>
                </p:spPr>
                <p:txBody>
                  <a:bodyPr/>
                  <a:lstStyle/>
                  <a:p>
                    <a:r>
                      <a:rPr lang="en-US">
                        <a:noFill/>
                      </a:rPr>
                      <a:t> </a:t>
                    </a:r>
                  </a:p>
                </p:txBody>
              </p:sp>
            </mc:Fallback>
          </mc:AlternateContent>
        </p:grpSp>
        <p:sp>
          <p:nvSpPr>
            <p:cNvPr id="21" name="Right Arrow 20">
              <a:extLst>
                <a:ext uri="{FF2B5EF4-FFF2-40B4-BE49-F238E27FC236}">
                  <a16:creationId xmlns:a16="http://schemas.microsoft.com/office/drawing/2014/main" id="{4FB03E7F-598D-3F40-B2E5-868ED3F1F531}"/>
                </a:ext>
              </a:extLst>
            </p:cNvPr>
            <p:cNvSpPr/>
            <p:nvPr/>
          </p:nvSpPr>
          <p:spPr>
            <a:xfrm>
              <a:off x="5023551" y="2907786"/>
              <a:ext cx="875061" cy="19117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0FF8A5D-0513-F749-8D90-162BA8EC89FD}"/>
                </a:ext>
              </a:extLst>
            </p:cNvPr>
            <p:cNvSpPr txBox="1"/>
            <p:nvPr/>
          </p:nvSpPr>
          <p:spPr>
            <a:xfrm>
              <a:off x="6332353" y="2717756"/>
              <a:ext cx="385042" cy="584775"/>
            </a:xfrm>
            <a:prstGeom prst="rect">
              <a:avLst/>
            </a:prstGeom>
            <a:noFill/>
          </p:spPr>
          <p:txBody>
            <a:bodyPr wrap="none" rtlCol="0">
              <a:spAutoFit/>
            </a:bodyPr>
            <a:lstStyle/>
            <a:p>
              <a:r>
                <a:rPr lang="en-US" sz="3200" i="1" dirty="0"/>
                <a:t>E</a:t>
              </a:r>
            </a:p>
          </p:txBody>
        </p:sp>
        <p:sp>
          <p:nvSpPr>
            <p:cNvPr id="22" name="Right Arrow 21">
              <a:extLst>
                <a:ext uri="{FF2B5EF4-FFF2-40B4-BE49-F238E27FC236}">
                  <a16:creationId xmlns:a16="http://schemas.microsoft.com/office/drawing/2014/main" id="{0E7DC36D-CB79-6E44-81FA-4EA04C85F0A7}"/>
                </a:ext>
              </a:extLst>
            </p:cNvPr>
            <p:cNvSpPr/>
            <p:nvPr/>
          </p:nvSpPr>
          <p:spPr>
            <a:xfrm>
              <a:off x="7303738" y="2894244"/>
              <a:ext cx="925862" cy="20471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B395F33-81BF-4C46-8D3B-4675BCDA0D9E}"/>
                </a:ext>
              </a:extLst>
            </p:cNvPr>
            <p:cNvPicPr>
              <a:picLocks noChangeAspect="1"/>
            </p:cNvPicPr>
            <p:nvPr/>
          </p:nvPicPr>
          <p:blipFill>
            <a:blip r:embed="rId8"/>
            <a:stretch>
              <a:fillRect/>
            </a:stretch>
          </p:blipFill>
          <p:spPr>
            <a:xfrm>
              <a:off x="8531619" y="2548311"/>
              <a:ext cx="560756" cy="684312"/>
            </a:xfrm>
            <a:prstGeom prst="rect">
              <a:avLst/>
            </a:prstGeom>
          </p:spPr>
        </p:pic>
      </p:grpSp>
      <p:sp>
        <p:nvSpPr>
          <p:cNvPr id="12" name="Curved Left Arrow 11">
            <a:extLst>
              <a:ext uri="{FF2B5EF4-FFF2-40B4-BE49-F238E27FC236}">
                <a16:creationId xmlns:a16="http://schemas.microsoft.com/office/drawing/2014/main" id="{D0D16954-ACAC-0746-A5B3-BA2811C9D22C}"/>
              </a:ext>
            </a:extLst>
          </p:cNvPr>
          <p:cNvSpPr/>
          <p:nvPr/>
        </p:nvSpPr>
        <p:spPr>
          <a:xfrm rot="5400000">
            <a:off x="6039966" y="1778690"/>
            <a:ext cx="584774" cy="4121560"/>
          </a:xfrm>
          <a:prstGeom prst="curved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6B07354A-588A-4A49-88B4-2DDD5EF386FC}"/>
              </a:ext>
            </a:extLst>
          </p:cNvPr>
          <p:cNvSpPr txBox="1"/>
          <p:nvPr/>
        </p:nvSpPr>
        <p:spPr>
          <a:xfrm>
            <a:off x="5901121" y="3654686"/>
            <a:ext cx="1066318" cy="461665"/>
          </a:xfrm>
          <a:prstGeom prst="rect">
            <a:avLst/>
          </a:prstGeom>
          <a:noFill/>
        </p:spPr>
        <p:txBody>
          <a:bodyPr wrap="none" rtlCol="0">
            <a:spAutoFit/>
          </a:bodyPr>
          <a:lstStyle/>
          <a:p>
            <a:r>
              <a:rPr lang="en-US" sz="2400" dirty="0"/>
              <a:t>Expose</a:t>
            </a:r>
          </a:p>
        </p:txBody>
      </p:sp>
      <p:sp>
        <p:nvSpPr>
          <p:cNvPr id="26" name="Oval 25">
            <a:extLst>
              <a:ext uri="{FF2B5EF4-FFF2-40B4-BE49-F238E27FC236}">
                <a16:creationId xmlns:a16="http://schemas.microsoft.com/office/drawing/2014/main" id="{8A22045F-7DC8-0A4A-AC61-74AE8C7A6389}"/>
              </a:ext>
            </a:extLst>
          </p:cNvPr>
          <p:cNvSpPr/>
          <p:nvPr/>
        </p:nvSpPr>
        <p:spPr>
          <a:xfrm>
            <a:off x="8420336" y="2467441"/>
            <a:ext cx="861226" cy="88068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9706B8B-983C-C943-AF86-93F8A3912018}"/>
              </a:ext>
            </a:extLst>
          </p:cNvPr>
          <p:cNvSpPr/>
          <p:nvPr/>
        </p:nvSpPr>
        <p:spPr>
          <a:xfrm>
            <a:off x="1778081" y="2588756"/>
            <a:ext cx="3038967" cy="97409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84459C7-9C0E-2C4C-9843-3828ED80D695}"/>
              </a:ext>
            </a:extLst>
          </p:cNvPr>
          <p:cNvSpPr txBox="1"/>
          <p:nvPr/>
        </p:nvSpPr>
        <p:spPr>
          <a:xfrm>
            <a:off x="9092375" y="3429000"/>
            <a:ext cx="2595006" cy="400110"/>
          </a:xfrm>
          <a:prstGeom prst="rect">
            <a:avLst/>
          </a:prstGeom>
          <a:noFill/>
        </p:spPr>
        <p:txBody>
          <a:bodyPr wrap="none" rtlCol="0">
            <a:spAutoFit/>
          </a:bodyPr>
          <a:lstStyle/>
          <a:p>
            <a:r>
              <a:rPr lang="en-US" sz="2000" dirty="0">
                <a:solidFill>
                  <a:srgbClr val="FF0000"/>
                </a:solidFill>
              </a:rPr>
              <a:t>Distance measurement</a:t>
            </a:r>
          </a:p>
        </p:txBody>
      </p:sp>
      <p:sp>
        <p:nvSpPr>
          <p:cNvPr id="29" name="TextBox 28">
            <a:extLst>
              <a:ext uri="{FF2B5EF4-FFF2-40B4-BE49-F238E27FC236}">
                <a16:creationId xmlns:a16="http://schemas.microsoft.com/office/drawing/2014/main" id="{0A4640DB-BC21-7244-B0BD-3ECCB80ACB39}"/>
              </a:ext>
            </a:extLst>
          </p:cNvPr>
          <p:cNvSpPr txBox="1"/>
          <p:nvPr/>
        </p:nvSpPr>
        <p:spPr>
          <a:xfrm>
            <a:off x="2207971" y="3607346"/>
            <a:ext cx="2179186" cy="400110"/>
          </a:xfrm>
          <a:prstGeom prst="rect">
            <a:avLst/>
          </a:prstGeom>
          <a:noFill/>
        </p:spPr>
        <p:txBody>
          <a:bodyPr wrap="none" rtlCol="0">
            <a:spAutoFit/>
          </a:bodyPr>
          <a:lstStyle/>
          <a:p>
            <a:r>
              <a:rPr lang="en-US" sz="2000" dirty="0">
                <a:solidFill>
                  <a:srgbClr val="FF0000"/>
                </a:solidFill>
              </a:rPr>
              <a:t>Texture-dependent</a:t>
            </a:r>
          </a:p>
        </p:txBody>
      </p:sp>
      <p:sp>
        <p:nvSpPr>
          <p:cNvPr id="3" name="Slide Number Placeholder 2">
            <a:extLst>
              <a:ext uri="{FF2B5EF4-FFF2-40B4-BE49-F238E27FC236}">
                <a16:creationId xmlns:a16="http://schemas.microsoft.com/office/drawing/2014/main" id="{8603FCAB-281E-F14B-A0A7-53612036C518}"/>
              </a:ext>
            </a:extLst>
          </p:cNvPr>
          <p:cNvSpPr>
            <a:spLocks noGrp="1"/>
          </p:cNvSpPr>
          <p:nvPr>
            <p:ph type="sldNum" sz="quarter" idx="12"/>
          </p:nvPr>
        </p:nvSpPr>
        <p:spPr/>
        <p:txBody>
          <a:bodyPr/>
          <a:lstStyle/>
          <a:p>
            <a:fld id="{FB4528FC-90C6-BD4E-B8A6-B6E7D1650F73}" type="slidenum">
              <a:rPr lang="en-US" smtClean="0"/>
              <a:t>9</a:t>
            </a:fld>
            <a:endParaRPr lang="en-US"/>
          </a:p>
        </p:txBody>
      </p:sp>
      <p:pic>
        <p:nvPicPr>
          <p:cNvPr id="30" name="Picture 29" descr="A picture containing text, clock&#10;&#10;Description automatically generated">
            <a:extLst>
              <a:ext uri="{FF2B5EF4-FFF2-40B4-BE49-F238E27FC236}">
                <a16:creationId xmlns:a16="http://schemas.microsoft.com/office/drawing/2014/main" id="{64AAA24E-64B9-6B42-8FDA-7BA461A53B3C}"/>
              </a:ext>
            </a:extLst>
          </p:cNvPr>
          <p:cNvPicPr>
            <a:picLocks noChangeAspect="1"/>
          </p:cNvPicPr>
          <p:nvPr/>
        </p:nvPicPr>
        <p:blipFill>
          <a:blip r:embed="rId9"/>
          <a:stretch>
            <a:fillRect/>
          </a:stretch>
        </p:blipFill>
        <p:spPr>
          <a:xfrm>
            <a:off x="3533500" y="1408812"/>
            <a:ext cx="5125000" cy="887201"/>
          </a:xfrm>
          <a:prstGeom prst="rect">
            <a:avLst/>
          </a:prstGeom>
        </p:spPr>
      </p:pic>
    </p:spTree>
    <p:custDataLst>
      <p:tags r:id="rId1"/>
    </p:custDataLst>
    <p:extLst>
      <p:ext uri="{BB962C8B-B14F-4D97-AF65-F5344CB8AC3E}">
        <p14:creationId xmlns:p14="http://schemas.microsoft.com/office/powerpoint/2010/main" val="41761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25" grpId="0"/>
      <p:bldP spid="26" grpId="0" animBg="1"/>
      <p:bldP spid="27" grpId="0" animBg="1"/>
      <p:bldP spid="28" grpId="0"/>
      <p:bldP spid="2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13.4|10.4"/>
</p:tagLst>
</file>

<file path=ppt/tags/tag10.xml><?xml version="1.0" encoding="utf-8"?>
<p:tagLst xmlns:a="http://schemas.openxmlformats.org/drawingml/2006/main" xmlns:r="http://schemas.openxmlformats.org/officeDocument/2006/relationships" xmlns:p="http://schemas.openxmlformats.org/presentationml/2006/main">
  <p:tag name="TIMING" val="|38.5|14.1"/>
</p:tagLst>
</file>

<file path=ppt/tags/tag11.xml><?xml version="1.0" encoding="utf-8"?>
<p:tagLst xmlns:a="http://schemas.openxmlformats.org/drawingml/2006/main" xmlns:r="http://schemas.openxmlformats.org/officeDocument/2006/relationships" xmlns:p="http://schemas.openxmlformats.org/presentationml/2006/main">
  <p:tag name="TIMING" val="|4.1|10.1"/>
</p:tagLst>
</file>

<file path=ppt/tags/tag12.xml><?xml version="1.0" encoding="utf-8"?>
<p:tagLst xmlns:a="http://schemas.openxmlformats.org/drawingml/2006/main" xmlns:r="http://schemas.openxmlformats.org/officeDocument/2006/relationships" xmlns:p="http://schemas.openxmlformats.org/presentationml/2006/main">
  <p:tag name="TIMING" val="|16.3|24.1"/>
</p:tagLst>
</file>

<file path=ppt/tags/tag13.xml><?xml version="1.0" encoding="utf-8"?>
<p:tagLst xmlns:a="http://schemas.openxmlformats.org/drawingml/2006/main" xmlns:r="http://schemas.openxmlformats.org/officeDocument/2006/relationships" xmlns:p="http://schemas.openxmlformats.org/presentationml/2006/main">
  <p:tag name="TIMING" val="|8|6.9"/>
</p:tagLst>
</file>

<file path=ppt/tags/tag14.xml><?xml version="1.0" encoding="utf-8"?>
<p:tagLst xmlns:a="http://schemas.openxmlformats.org/drawingml/2006/main" xmlns:r="http://schemas.openxmlformats.org/officeDocument/2006/relationships" xmlns:p="http://schemas.openxmlformats.org/presentationml/2006/main">
  <p:tag name="TIMING" val="|4.3|2|9.5"/>
</p:tagLst>
</file>

<file path=ppt/tags/tag15.xml><?xml version="1.0" encoding="utf-8"?>
<p:tagLst xmlns:a="http://schemas.openxmlformats.org/drawingml/2006/main" xmlns:r="http://schemas.openxmlformats.org/officeDocument/2006/relationships" xmlns:p="http://schemas.openxmlformats.org/presentationml/2006/main">
  <p:tag name="TIMING" val="|7.6|23.6|2"/>
</p:tagLst>
</file>

<file path=ppt/tags/tag16.xml><?xml version="1.0" encoding="utf-8"?>
<p:tagLst xmlns:a="http://schemas.openxmlformats.org/drawingml/2006/main" xmlns:r="http://schemas.openxmlformats.org/officeDocument/2006/relationships" xmlns:p="http://schemas.openxmlformats.org/presentationml/2006/main">
  <p:tag name="TIMING" val="|7.8|11.9|16.2|25.6"/>
</p:tagLst>
</file>

<file path=ppt/tags/tag17.xml><?xml version="1.0" encoding="utf-8"?>
<p:tagLst xmlns:a="http://schemas.openxmlformats.org/drawingml/2006/main" xmlns:r="http://schemas.openxmlformats.org/officeDocument/2006/relationships" xmlns:p="http://schemas.openxmlformats.org/presentationml/2006/main">
  <p:tag name="TIMING" val="|3.5|8.9|6.2|7.2|3.6|17.1"/>
</p:tagLst>
</file>

<file path=ppt/tags/tag2.xml><?xml version="1.0" encoding="utf-8"?>
<p:tagLst xmlns:a="http://schemas.openxmlformats.org/drawingml/2006/main" xmlns:r="http://schemas.openxmlformats.org/officeDocument/2006/relationships" xmlns:p="http://schemas.openxmlformats.org/presentationml/2006/main">
  <p:tag name="TIMING" val="|3.9|3"/>
</p:tagLst>
</file>

<file path=ppt/tags/tag3.xml><?xml version="1.0" encoding="utf-8"?>
<p:tagLst xmlns:a="http://schemas.openxmlformats.org/drawingml/2006/main" xmlns:r="http://schemas.openxmlformats.org/officeDocument/2006/relationships" xmlns:p="http://schemas.openxmlformats.org/presentationml/2006/main">
  <p:tag name="TIMING" val="|3.3|8.3|11.1|8.4|2.6"/>
</p:tagLst>
</file>

<file path=ppt/tags/tag4.xml><?xml version="1.0" encoding="utf-8"?>
<p:tagLst xmlns:a="http://schemas.openxmlformats.org/drawingml/2006/main" xmlns:r="http://schemas.openxmlformats.org/officeDocument/2006/relationships" xmlns:p="http://schemas.openxmlformats.org/presentationml/2006/main">
  <p:tag name="TIMING" val="|3.2|4.9"/>
</p:tagLst>
</file>

<file path=ppt/tags/tag5.xml><?xml version="1.0" encoding="utf-8"?>
<p:tagLst xmlns:a="http://schemas.openxmlformats.org/drawingml/2006/main" xmlns:r="http://schemas.openxmlformats.org/officeDocument/2006/relationships" xmlns:p="http://schemas.openxmlformats.org/presentationml/2006/main">
  <p:tag name="TIMING" val="|11.9|5.4|8.6|12.5|10.5|3.7"/>
</p:tagLst>
</file>

<file path=ppt/tags/tag6.xml><?xml version="1.0" encoding="utf-8"?>
<p:tagLst xmlns:a="http://schemas.openxmlformats.org/drawingml/2006/main" xmlns:r="http://schemas.openxmlformats.org/officeDocument/2006/relationships" xmlns:p="http://schemas.openxmlformats.org/presentationml/2006/main">
  <p:tag name="TIMING" val="|3.2|6.7"/>
</p:tagLst>
</file>

<file path=ppt/tags/tag7.xml><?xml version="1.0" encoding="utf-8"?>
<p:tagLst xmlns:a="http://schemas.openxmlformats.org/drawingml/2006/main" xmlns:r="http://schemas.openxmlformats.org/officeDocument/2006/relationships" xmlns:p="http://schemas.openxmlformats.org/presentationml/2006/main">
  <p:tag name="TIMING" val="|3|3.9|13.4|5.5|1.5|4.5"/>
</p:tagLst>
</file>

<file path=ppt/tags/tag8.xml><?xml version="1.0" encoding="utf-8"?>
<p:tagLst xmlns:a="http://schemas.openxmlformats.org/drawingml/2006/main" xmlns:r="http://schemas.openxmlformats.org/officeDocument/2006/relationships" xmlns:p="http://schemas.openxmlformats.org/presentationml/2006/main">
  <p:tag name="TIMING" val="|3.8|7.3|10.5|6.2"/>
</p:tagLst>
</file>

<file path=ppt/tags/tag9.xml><?xml version="1.0" encoding="utf-8"?>
<p:tagLst xmlns:a="http://schemas.openxmlformats.org/drawingml/2006/main" xmlns:r="http://schemas.openxmlformats.org/officeDocument/2006/relationships" xmlns:p="http://schemas.openxmlformats.org/presentationml/2006/main">
  <p:tag name="TIMING" val="|38.5|1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16112</TotalTime>
  <Words>2739</Words>
  <Application>Microsoft Macintosh PowerPoint</Application>
  <PresentationFormat>Widescreen</PresentationFormat>
  <Paragraphs>283</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等线</vt:lpstr>
      <vt:lpstr>Arial</vt:lpstr>
      <vt:lpstr>Calibri</vt:lpstr>
      <vt:lpstr>Calibri Light</vt:lpstr>
      <vt:lpstr>Cambria Math</vt:lpstr>
      <vt:lpstr>Helvetica</vt:lpstr>
      <vt:lpstr>Wingdings</vt:lpstr>
      <vt:lpstr>Office Theme</vt:lpstr>
      <vt:lpstr>UltraDepth: Exposing High-Resolution Texture from  Depth Cameras </vt:lpstr>
      <vt:lpstr>PowerPoint Presentation</vt:lpstr>
      <vt:lpstr>PowerPoint Presentation</vt:lpstr>
      <vt:lpstr>PowerPoint Presentation</vt:lpstr>
      <vt:lpstr>PowerPoint Presentation</vt:lpstr>
      <vt:lpstr>UltraDepth: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UltraDepth: Exposing High-resolution Texture from Depth Cameras </dc:title>
  <dc:creator>XIE, Zhiyuan</dc:creator>
  <cp:lastModifiedBy>XIE, Zhiyuan</cp:lastModifiedBy>
  <cp:revision>170</cp:revision>
  <dcterms:created xsi:type="dcterms:W3CDTF">2021-10-14T09:18:00Z</dcterms:created>
  <dcterms:modified xsi:type="dcterms:W3CDTF">2023-06-02T15:13:02Z</dcterms:modified>
</cp:coreProperties>
</file>